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2" r:id="rId3"/>
    <p:sldId id="299" r:id="rId4"/>
    <p:sldId id="291" r:id="rId5"/>
    <p:sldId id="293" r:id="rId6"/>
    <p:sldId id="286" r:id="rId7"/>
    <p:sldId id="295" r:id="rId8"/>
    <p:sldId id="261" r:id="rId9"/>
    <p:sldId id="263" r:id="rId10"/>
    <p:sldId id="279" r:id="rId11"/>
    <p:sldId id="271" r:id="rId12"/>
    <p:sldId id="296" r:id="rId13"/>
    <p:sldId id="275" r:id="rId14"/>
    <p:sldId id="272" r:id="rId15"/>
    <p:sldId id="277" r:id="rId16"/>
    <p:sldId id="297" r:id="rId17"/>
    <p:sldId id="260" r:id="rId18"/>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6A4E799-270C-443F-ACFA-CF3ABCCBAD6A}">
          <p14:sldIdLst>
            <p14:sldId id="256"/>
            <p14:sldId id="292"/>
            <p14:sldId id="299"/>
            <p14:sldId id="291"/>
            <p14:sldId id="293"/>
            <p14:sldId id="286"/>
            <p14:sldId id="295"/>
            <p14:sldId id="261"/>
            <p14:sldId id="263"/>
            <p14:sldId id="279"/>
            <p14:sldId id="271"/>
            <p14:sldId id="296"/>
            <p14:sldId id="275"/>
            <p14:sldId id="272"/>
            <p14:sldId id="277"/>
            <p14:sldId id="297"/>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1F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autoAdjust="0"/>
    <p:restoredTop sz="86410"/>
  </p:normalViewPr>
  <p:slideViewPr>
    <p:cSldViewPr snapToGrid="0">
      <p:cViewPr varScale="1">
        <p:scale>
          <a:sx n="71" d="100"/>
          <a:sy n="71" d="100"/>
        </p:scale>
        <p:origin x="582" y="6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D58DD-CFDB-4D42-AF4D-1D8DA90EEA1A}" type="doc">
      <dgm:prSet loTypeId="urn:microsoft.com/office/officeart/2005/8/layout/cycle5" loCatId="cycle" qsTypeId="urn:microsoft.com/office/officeart/2005/8/quickstyle/simple5" qsCatId="simple" csTypeId="urn:microsoft.com/office/officeart/2005/8/colors/accent1_2" csCatId="accent1" phldr="1"/>
      <dgm:spPr/>
      <dgm:t>
        <a:bodyPr/>
        <a:lstStyle/>
        <a:p>
          <a:endParaRPr lang="en-US"/>
        </a:p>
      </dgm:t>
    </dgm:pt>
    <dgm:pt modelId="{EE259562-F633-438E-8E7B-BADD73497214}">
      <dgm:prSet phldrT="[Text]"/>
      <dgm:spPr/>
      <dgm:t>
        <a:bodyPr/>
        <a:lstStyle/>
        <a:p>
          <a:r>
            <a:rPr lang="en-US" dirty="0" smtClean="0"/>
            <a:t>Plan</a:t>
          </a:r>
          <a:endParaRPr lang="en-US" dirty="0"/>
        </a:p>
      </dgm:t>
    </dgm:pt>
    <dgm:pt modelId="{E1531831-EE53-454C-9E75-111B75012B64}" type="parTrans" cxnId="{6C508607-AA51-476A-B30E-30BA68C0DCF9}">
      <dgm:prSet/>
      <dgm:spPr/>
      <dgm:t>
        <a:bodyPr/>
        <a:lstStyle/>
        <a:p>
          <a:endParaRPr lang="en-US"/>
        </a:p>
      </dgm:t>
    </dgm:pt>
    <dgm:pt modelId="{4622BAF6-580C-49BE-94C9-5C30D199E0B3}" type="sibTrans" cxnId="{6C508607-AA51-476A-B30E-30BA68C0DCF9}">
      <dgm:prSet/>
      <dgm:spPr/>
      <dgm:t>
        <a:bodyPr/>
        <a:lstStyle/>
        <a:p>
          <a:endParaRPr lang="en-US"/>
        </a:p>
      </dgm:t>
    </dgm:pt>
    <dgm:pt modelId="{9375C936-973C-470E-89F5-91E44E48E098}">
      <dgm:prSet phldrT="[Text]"/>
      <dgm:spPr/>
      <dgm:t>
        <a:bodyPr/>
        <a:lstStyle/>
        <a:p>
          <a:r>
            <a:rPr lang="en-US" dirty="0" smtClean="0"/>
            <a:t>Execute</a:t>
          </a:r>
          <a:endParaRPr lang="en-US" dirty="0"/>
        </a:p>
      </dgm:t>
    </dgm:pt>
    <dgm:pt modelId="{BF3D9AC0-BB8A-44F0-A911-3119E031DE20}" type="parTrans" cxnId="{3962484E-96C7-4A19-A753-1F569C193698}">
      <dgm:prSet/>
      <dgm:spPr/>
      <dgm:t>
        <a:bodyPr/>
        <a:lstStyle/>
        <a:p>
          <a:endParaRPr lang="en-US"/>
        </a:p>
      </dgm:t>
    </dgm:pt>
    <dgm:pt modelId="{5E3ED46B-8325-4300-B345-BE94AE825188}" type="sibTrans" cxnId="{3962484E-96C7-4A19-A753-1F569C193698}">
      <dgm:prSet/>
      <dgm:spPr/>
      <dgm:t>
        <a:bodyPr/>
        <a:lstStyle/>
        <a:p>
          <a:endParaRPr lang="en-US"/>
        </a:p>
      </dgm:t>
    </dgm:pt>
    <dgm:pt modelId="{2027E068-9F7B-475C-879F-F93E5E3792EC}">
      <dgm:prSet phldrT="[Text]"/>
      <dgm:spPr/>
      <dgm:t>
        <a:bodyPr/>
        <a:lstStyle/>
        <a:p>
          <a:r>
            <a:rPr lang="en-US" dirty="0" smtClean="0"/>
            <a:t>Validate</a:t>
          </a:r>
          <a:endParaRPr lang="en-US" dirty="0"/>
        </a:p>
      </dgm:t>
    </dgm:pt>
    <dgm:pt modelId="{E3134551-DCFC-480D-BF41-54D37DD574AE}" type="parTrans" cxnId="{2D5B2555-A4E9-4614-B770-977672589F42}">
      <dgm:prSet/>
      <dgm:spPr/>
      <dgm:t>
        <a:bodyPr/>
        <a:lstStyle/>
        <a:p>
          <a:endParaRPr lang="en-US"/>
        </a:p>
      </dgm:t>
    </dgm:pt>
    <dgm:pt modelId="{23114954-8203-474C-A905-E521916AD518}" type="sibTrans" cxnId="{2D5B2555-A4E9-4614-B770-977672589F42}">
      <dgm:prSet/>
      <dgm:spPr/>
      <dgm:t>
        <a:bodyPr/>
        <a:lstStyle/>
        <a:p>
          <a:endParaRPr lang="en-US"/>
        </a:p>
      </dgm:t>
    </dgm:pt>
    <dgm:pt modelId="{8509A34C-C698-4E05-B431-9A13FED6CA87}" type="pres">
      <dgm:prSet presAssocID="{051D58DD-CFDB-4D42-AF4D-1D8DA90EEA1A}" presName="cycle" presStyleCnt="0">
        <dgm:presLayoutVars>
          <dgm:dir/>
          <dgm:resizeHandles val="exact"/>
        </dgm:presLayoutVars>
      </dgm:prSet>
      <dgm:spPr/>
      <dgm:t>
        <a:bodyPr/>
        <a:lstStyle/>
        <a:p>
          <a:endParaRPr lang="en-US"/>
        </a:p>
      </dgm:t>
    </dgm:pt>
    <dgm:pt modelId="{AA61F766-A42A-4F68-A8AE-A5E17E1C8093}" type="pres">
      <dgm:prSet presAssocID="{EE259562-F633-438E-8E7B-BADD73497214}" presName="node" presStyleLbl="node1" presStyleIdx="0" presStyleCnt="3">
        <dgm:presLayoutVars>
          <dgm:bulletEnabled val="1"/>
        </dgm:presLayoutVars>
      </dgm:prSet>
      <dgm:spPr/>
      <dgm:t>
        <a:bodyPr/>
        <a:lstStyle/>
        <a:p>
          <a:endParaRPr lang="en-US"/>
        </a:p>
      </dgm:t>
    </dgm:pt>
    <dgm:pt modelId="{9A4F21C7-A46B-4922-873A-3B987A81D58D}" type="pres">
      <dgm:prSet presAssocID="{EE259562-F633-438E-8E7B-BADD73497214}" presName="spNode" presStyleCnt="0"/>
      <dgm:spPr/>
    </dgm:pt>
    <dgm:pt modelId="{37839BAF-F187-4D3E-8E59-142BEDDD13B0}" type="pres">
      <dgm:prSet presAssocID="{4622BAF6-580C-49BE-94C9-5C30D199E0B3}" presName="sibTrans" presStyleLbl="sibTrans1D1" presStyleIdx="0" presStyleCnt="3"/>
      <dgm:spPr/>
      <dgm:t>
        <a:bodyPr/>
        <a:lstStyle/>
        <a:p>
          <a:endParaRPr lang="en-US"/>
        </a:p>
      </dgm:t>
    </dgm:pt>
    <dgm:pt modelId="{172DEF6D-46E9-4EE6-A7A6-AEA1B8384512}" type="pres">
      <dgm:prSet presAssocID="{9375C936-973C-470E-89F5-91E44E48E098}" presName="node" presStyleLbl="node1" presStyleIdx="1" presStyleCnt="3">
        <dgm:presLayoutVars>
          <dgm:bulletEnabled val="1"/>
        </dgm:presLayoutVars>
      </dgm:prSet>
      <dgm:spPr/>
      <dgm:t>
        <a:bodyPr/>
        <a:lstStyle/>
        <a:p>
          <a:endParaRPr lang="en-US"/>
        </a:p>
      </dgm:t>
    </dgm:pt>
    <dgm:pt modelId="{205D5F63-43BC-460D-91B5-7ECA50A88959}" type="pres">
      <dgm:prSet presAssocID="{9375C936-973C-470E-89F5-91E44E48E098}" presName="spNode" presStyleCnt="0"/>
      <dgm:spPr/>
    </dgm:pt>
    <dgm:pt modelId="{B22F0B98-511E-4D16-A000-587DDF83DD4D}" type="pres">
      <dgm:prSet presAssocID="{5E3ED46B-8325-4300-B345-BE94AE825188}" presName="sibTrans" presStyleLbl="sibTrans1D1" presStyleIdx="1" presStyleCnt="3"/>
      <dgm:spPr/>
      <dgm:t>
        <a:bodyPr/>
        <a:lstStyle/>
        <a:p>
          <a:endParaRPr lang="en-US"/>
        </a:p>
      </dgm:t>
    </dgm:pt>
    <dgm:pt modelId="{B0756398-5E05-471B-A808-DC0A35CC5EFD}" type="pres">
      <dgm:prSet presAssocID="{2027E068-9F7B-475C-879F-F93E5E3792EC}" presName="node" presStyleLbl="node1" presStyleIdx="2" presStyleCnt="3">
        <dgm:presLayoutVars>
          <dgm:bulletEnabled val="1"/>
        </dgm:presLayoutVars>
      </dgm:prSet>
      <dgm:spPr/>
      <dgm:t>
        <a:bodyPr/>
        <a:lstStyle/>
        <a:p>
          <a:endParaRPr lang="en-US"/>
        </a:p>
      </dgm:t>
    </dgm:pt>
    <dgm:pt modelId="{C132D3E1-85EA-4A4C-AF3D-7D178636753A}" type="pres">
      <dgm:prSet presAssocID="{2027E068-9F7B-475C-879F-F93E5E3792EC}" presName="spNode" presStyleCnt="0"/>
      <dgm:spPr/>
    </dgm:pt>
    <dgm:pt modelId="{5B4F4A28-E9DB-4A32-A8DB-934A0C1A726B}" type="pres">
      <dgm:prSet presAssocID="{23114954-8203-474C-A905-E521916AD518}" presName="sibTrans" presStyleLbl="sibTrans1D1" presStyleIdx="2" presStyleCnt="3"/>
      <dgm:spPr/>
      <dgm:t>
        <a:bodyPr/>
        <a:lstStyle/>
        <a:p>
          <a:endParaRPr lang="en-US"/>
        </a:p>
      </dgm:t>
    </dgm:pt>
  </dgm:ptLst>
  <dgm:cxnLst>
    <dgm:cxn modelId="{467B0071-D75B-426D-BEFF-A29DA17E1BC8}" type="presOf" srcId="{9375C936-973C-470E-89F5-91E44E48E098}" destId="{172DEF6D-46E9-4EE6-A7A6-AEA1B8384512}" srcOrd="0" destOrd="0" presId="urn:microsoft.com/office/officeart/2005/8/layout/cycle5"/>
    <dgm:cxn modelId="{2E901B1C-AC4D-476F-979C-CFDDBE76732D}" type="presOf" srcId="{2027E068-9F7B-475C-879F-F93E5E3792EC}" destId="{B0756398-5E05-471B-A808-DC0A35CC5EFD}" srcOrd="0" destOrd="0" presId="urn:microsoft.com/office/officeart/2005/8/layout/cycle5"/>
    <dgm:cxn modelId="{6C508607-AA51-476A-B30E-30BA68C0DCF9}" srcId="{051D58DD-CFDB-4D42-AF4D-1D8DA90EEA1A}" destId="{EE259562-F633-438E-8E7B-BADD73497214}" srcOrd="0" destOrd="0" parTransId="{E1531831-EE53-454C-9E75-111B75012B64}" sibTransId="{4622BAF6-580C-49BE-94C9-5C30D199E0B3}"/>
    <dgm:cxn modelId="{2D5B2555-A4E9-4614-B770-977672589F42}" srcId="{051D58DD-CFDB-4D42-AF4D-1D8DA90EEA1A}" destId="{2027E068-9F7B-475C-879F-F93E5E3792EC}" srcOrd="2" destOrd="0" parTransId="{E3134551-DCFC-480D-BF41-54D37DD574AE}" sibTransId="{23114954-8203-474C-A905-E521916AD518}"/>
    <dgm:cxn modelId="{79E7BA2E-A347-465D-BDBF-14467E405348}" type="presOf" srcId="{23114954-8203-474C-A905-E521916AD518}" destId="{5B4F4A28-E9DB-4A32-A8DB-934A0C1A726B}" srcOrd="0" destOrd="0" presId="urn:microsoft.com/office/officeart/2005/8/layout/cycle5"/>
    <dgm:cxn modelId="{9CE2A4B3-7148-4629-802B-FC53BD398D02}" type="presOf" srcId="{5E3ED46B-8325-4300-B345-BE94AE825188}" destId="{B22F0B98-511E-4D16-A000-587DDF83DD4D}" srcOrd="0" destOrd="0" presId="urn:microsoft.com/office/officeart/2005/8/layout/cycle5"/>
    <dgm:cxn modelId="{56E248FD-E4B2-4F7F-AE82-E235A992F474}" type="presOf" srcId="{051D58DD-CFDB-4D42-AF4D-1D8DA90EEA1A}" destId="{8509A34C-C698-4E05-B431-9A13FED6CA87}" srcOrd="0" destOrd="0" presId="urn:microsoft.com/office/officeart/2005/8/layout/cycle5"/>
    <dgm:cxn modelId="{EDB4470C-91A6-4FBA-B385-05E37FAAE87E}" type="presOf" srcId="{4622BAF6-580C-49BE-94C9-5C30D199E0B3}" destId="{37839BAF-F187-4D3E-8E59-142BEDDD13B0}" srcOrd="0" destOrd="0" presId="urn:microsoft.com/office/officeart/2005/8/layout/cycle5"/>
    <dgm:cxn modelId="{25109432-979E-48BE-B276-6A623B613AD8}" type="presOf" srcId="{EE259562-F633-438E-8E7B-BADD73497214}" destId="{AA61F766-A42A-4F68-A8AE-A5E17E1C8093}" srcOrd="0" destOrd="0" presId="urn:microsoft.com/office/officeart/2005/8/layout/cycle5"/>
    <dgm:cxn modelId="{3962484E-96C7-4A19-A753-1F569C193698}" srcId="{051D58DD-CFDB-4D42-AF4D-1D8DA90EEA1A}" destId="{9375C936-973C-470E-89F5-91E44E48E098}" srcOrd="1" destOrd="0" parTransId="{BF3D9AC0-BB8A-44F0-A911-3119E031DE20}" sibTransId="{5E3ED46B-8325-4300-B345-BE94AE825188}"/>
    <dgm:cxn modelId="{50593100-06A3-4819-8FF3-B195E092C6C9}" type="presParOf" srcId="{8509A34C-C698-4E05-B431-9A13FED6CA87}" destId="{AA61F766-A42A-4F68-A8AE-A5E17E1C8093}" srcOrd="0" destOrd="0" presId="urn:microsoft.com/office/officeart/2005/8/layout/cycle5"/>
    <dgm:cxn modelId="{3575AF87-4333-4091-AD29-B72C12CCB241}" type="presParOf" srcId="{8509A34C-C698-4E05-B431-9A13FED6CA87}" destId="{9A4F21C7-A46B-4922-873A-3B987A81D58D}" srcOrd="1" destOrd="0" presId="urn:microsoft.com/office/officeart/2005/8/layout/cycle5"/>
    <dgm:cxn modelId="{DF4B03AA-BBE4-4B02-8857-BDD6D3A2C409}" type="presParOf" srcId="{8509A34C-C698-4E05-B431-9A13FED6CA87}" destId="{37839BAF-F187-4D3E-8E59-142BEDDD13B0}" srcOrd="2" destOrd="0" presId="urn:microsoft.com/office/officeart/2005/8/layout/cycle5"/>
    <dgm:cxn modelId="{BBE0C394-7BAA-40BA-94EE-4C5312ECCA77}" type="presParOf" srcId="{8509A34C-C698-4E05-B431-9A13FED6CA87}" destId="{172DEF6D-46E9-4EE6-A7A6-AEA1B8384512}" srcOrd="3" destOrd="0" presId="urn:microsoft.com/office/officeart/2005/8/layout/cycle5"/>
    <dgm:cxn modelId="{8B476449-2B78-4325-8BC7-A5CC5E97B7B1}" type="presParOf" srcId="{8509A34C-C698-4E05-B431-9A13FED6CA87}" destId="{205D5F63-43BC-460D-91B5-7ECA50A88959}" srcOrd="4" destOrd="0" presId="urn:microsoft.com/office/officeart/2005/8/layout/cycle5"/>
    <dgm:cxn modelId="{71F50674-830B-486B-8BA3-54D239166D7C}" type="presParOf" srcId="{8509A34C-C698-4E05-B431-9A13FED6CA87}" destId="{B22F0B98-511E-4D16-A000-587DDF83DD4D}" srcOrd="5" destOrd="0" presId="urn:microsoft.com/office/officeart/2005/8/layout/cycle5"/>
    <dgm:cxn modelId="{465F0832-1B04-4B55-B773-1B1A7FC97E3D}" type="presParOf" srcId="{8509A34C-C698-4E05-B431-9A13FED6CA87}" destId="{B0756398-5E05-471B-A808-DC0A35CC5EFD}" srcOrd="6" destOrd="0" presId="urn:microsoft.com/office/officeart/2005/8/layout/cycle5"/>
    <dgm:cxn modelId="{4FB19A62-F2CD-40A0-B96D-680181B803AD}" type="presParOf" srcId="{8509A34C-C698-4E05-B431-9A13FED6CA87}" destId="{C132D3E1-85EA-4A4C-AF3D-7D178636753A}" srcOrd="7" destOrd="0" presId="urn:microsoft.com/office/officeart/2005/8/layout/cycle5"/>
    <dgm:cxn modelId="{596B0335-17D2-4BBC-86B2-0574D1845D81}" type="presParOf" srcId="{8509A34C-C698-4E05-B431-9A13FED6CA87}" destId="{5B4F4A28-E9DB-4A32-A8DB-934A0C1A726B}" srcOrd="8"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1D58DD-CFDB-4D42-AF4D-1D8DA90EEA1A}" type="doc">
      <dgm:prSet loTypeId="urn:microsoft.com/office/officeart/2005/8/layout/cycle5" loCatId="cycle" qsTypeId="urn:microsoft.com/office/officeart/2005/8/quickstyle/simple5" qsCatId="simple" csTypeId="urn:microsoft.com/office/officeart/2005/8/colors/accent1_2" csCatId="accent1" phldr="1"/>
      <dgm:spPr/>
      <dgm:t>
        <a:bodyPr/>
        <a:lstStyle/>
        <a:p>
          <a:endParaRPr lang="en-US"/>
        </a:p>
      </dgm:t>
    </dgm:pt>
    <dgm:pt modelId="{EE259562-F633-438E-8E7B-BADD73497214}">
      <dgm:prSet phldrT="[Text]"/>
      <dgm:spPr/>
      <dgm:t>
        <a:bodyPr/>
        <a:lstStyle/>
        <a:p>
          <a:r>
            <a:rPr lang="en-US" dirty="0" smtClean="0"/>
            <a:t>Plan</a:t>
          </a:r>
          <a:endParaRPr lang="en-US" dirty="0"/>
        </a:p>
      </dgm:t>
    </dgm:pt>
    <dgm:pt modelId="{E1531831-EE53-454C-9E75-111B75012B64}" type="parTrans" cxnId="{6C508607-AA51-476A-B30E-30BA68C0DCF9}">
      <dgm:prSet/>
      <dgm:spPr/>
      <dgm:t>
        <a:bodyPr/>
        <a:lstStyle/>
        <a:p>
          <a:endParaRPr lang="en-US"/>
        </a:p>
      </dgm:t>
    </dgm:pt>
    <dgm:pt modelId="{4622BAF6-580C-49BE-94C9-5C30D199E0B3}" type="sibTrans" cxnId="{6C508607-AA51-476A-B30E-30BA68C0DCF9}">
      <dgm:prSet/>
      <dgm:spPr/>
      <dgm:t>
        <a:bodyPr/>
        <a:lstStyle/>
        <a:p>
          <a:endParaRPr lang="en-US"/>
        </a:p>
      </dgm:t>
    </dgm:pt>
    <dgm:pt modelId="{9375C936-973C-470E-89F5-91E44E48E098}">
      <dgm:prSet phldrT="[Text]"/>
      <dgm:spPr/>
      <dgm:t>
        <a:bodyPr/>
        <a:lstStyle/>
        <a:p>
          <a:r>
            <a:rPr lang="en-US" dirty="0" smtClean="0"/>
            <a:t>Execute</a:t>
          </a:r>
          <a:endParaRPr lang="en-US" dirty="0"/>
        </a:p>
      </dgm:t>
    </dgm:pt>
    <dgm:pt modelId="{BF3D9AC0-BB8A-44F0-A911-3119E031DE20}" type="parTrans" cxnId="{3962484E-96C7-4A19-A753-1F569C193698}">
      <dgm:prSet/>
      <dgm:spPr/>
      <dgm:t>
        <a:bodyPr/>
        <a:lstStyle/>
        <a:p>
          <a:endParaRPr lang="en-US"/>
        </a:p>
      </dgm:t>
    </dgm:pt>
    <dgm:pt modelId="{5E3ED46B-8325-4300-B345-BE94AE825188}" type="sibTrans" cxnId="{3962484E-96C7-4A19-A753-1F569C193698}">
      <dgm:prSet/>
      <dgm:spPr/>
      <dgm:t>
        <a:bodyPr/>
        <a:lstStyle/>
        <a:p>
          <a:endParaRPr lang="en-US"/>
        </a:p>
      </dgm:t>
    </dgm:pt>
    <dgm:pt modelId="{2027E068-9F7B-475C-879F-F93E5E3792EC}">
      <dgm:prSet phldrT="[Text]"/>
      <dgm:spPr/>
      <dgm:t>
        <a:bodyPr/>
        <a:lstStyle/>
        <a:p>
          <a:r>
            <a:rPr lang="en-US" dirty="0" smtClean="0"/>
            <a:t>Validate</a:t>
          </a:r>
          <a:endParaRPr lang="en-US" dirty="0"/>
        </a:p>
      </dgm:t>
    </dgm:pt>
    <dgm:pt modelId="{E3134551-DCFC-480D-BF41-54D37DD574AE}" type="parTrans" cxnId="{2D5B2555-A4E9-4614-B770-977672589F42}">
      <dgm:prSet/>
      <dgm:spPr/>
      <dgm:t>
        <a:bodyPr/>
        <a:lstStyle/>
        <a:p>
          <a:endParaRPr lang="en-US"/>
        </a:p>
      </dgm:t>
    </dgm:pt>
    <dgm:pt modelId="{23114954-8203-474C-A905-E521916AD518}" type="sibTrans" cxnId="{2D5B2555-A4E9-4614-B770-977672589F42}">
      <dgm:prSet/>
      <dgm:spPr/>
      <dgm:t>
        <a:bodyPr/>
        <a:lstStyle/>
        <a:p>
          <a:endParaRPr lang="en-US"/>
        </a:p>
      </dgm:t>
    </dgm:pt>
    <dgm:pt modelId="{8509A34C-C698-4E05-B431-9A13FED6CA87}" type="pres">
      <dgm:prSet presAssocID="{051D58DD-CFDB-4D42-AF4D-1D8DA90EEA1A}" presName="cycle" presStyleCnt="0">
        <dgm:presLayoutVars>
          <dgm:dir/>
          <dgm:resizeHandles val="exact"/>
        </dgm:presLayoutVars>
      </dgm:prSet>
      <dgm:spPr/>
      <dgm:t>
        <a:bodyPr/>
        <a:lstStyle/>
        <a:p>
          <a:endParaRPr lang="en-US"/>
        </a:p>
      </dgm:t>
    </dgm:pt>
    <dgm:pt modelId="{AA61F766-A42A-4F68-A8AE-A5E17E1C8093}" type="pres">
      <dgm:prSet presAssocID="{EE259562-F633-438E-8E7B-BADD73497214}" presName="node" presStyleLbl="node1" presStyleIdx="0" presStyleCnt="3">
        <dgm:presLayoutVars>
          <dgm:bulletEnabled val="1"/>
        </dgm:presLayoutVars>
      </dgm:prSet>
      <dgm:spPr/>
      <dgm:t>
        <a:bodyPr/>
        <a:lstStyle/>
        <a:p>
          <a:endParaRPr lang="en-US"/>
        </a:p>
      </dgm:t>
    </dgm:pt>
    <dgm:pt modelId="{9A4F21C7-A46B-4922-873A-3B987A81D58D}" type="pres">
      <dgm:prSet presAssocID="{EE259562-F633-438E-8E7B-BADD73497214}" presName="spNode" presStyleCnt="0"/>
      <dgm:spPr/>
    </dgm:pt>
    <dgm:pt modelId="{37839BAF-F187-4D3E-8E59-142BEDDD13B0}" type="pres">
      <dgm:prSet presAssocID="{4622BAF6-580C-49BE-94C9-5C30D199E0B3}" presName="sibTrans" presStyleLbl="sibTrans1D1" presStyleIdx="0" presStyleCnt="3"/>
      <dgm:spPr/>
      <dgm:t>
        <a:bodyPr/>
        <a:lstStyle/>
        <a:p>
          <a:endParaRPr lang="en-US"/>
        </a:p>
      </dgm:t>
    </dgm:pt>
    <dgm:pt modelId="{172DEF6D-46E9-4EE6-A7A6-AEA1B8384512}" type="pres">
      <dgm:prSet presAssocID="{9375C936-973C-470E-89F5-91E44E48E098}" presName="node" presStyleLbl="node1" presStyleIdx="1" presStyleCnt="3">
        <dgm:presLayoutVars>
          <dgm:bulletEnabled val="1"/>
        </dgm:presLayoutVars>
      </dgm:prSet>
      <dgm:spPr/>
      <dgm:t>
        <a:bodyPr/>
        <a:lstStyle/>
        <a:p>
          <a:endParaRPr lang="en-US"/>
        </a:p>
      </dgm:t>
    </dgm:pt>
    <dgm:pt modelId="{205D5F63-43BC-460D-91B5-7ECA50A88959}" type="pres">
      <dgm:prSet presAssocID="{9375C936-973C-470E-89F5-91E44E48E098}" presName="spNode" presStyleCnt="0"/>
      <dgm:spPr/>
    </dgm:pt>
    <dgm:pt modelId="{B22F0B98-511E-4D16-A000-587DDF83DD4D}" type="pres">
      <dgm:prSet presAssocID="{5E3ED46B-8325-4300-B345-BE94AE825188}" presName="sibTrans" presStyleLbl="sibTrans1D1" presStyleIdx="1" presStyleCnt="3"/>
      <dgm:spPr/>
      <dgm:t>
        <a:bodyPr/>
        <a:lstStyle/>
        <a:p>
          <a:endParaRPr lang="en-US"/>
        </a:p>
      </dgm:t>
    </dgm:pt>
    <dgm:pt modelId="{B0756398-5E05-471B-A808-DC0A35CC5EFD}" type="pres">
      <dgm:prSet presAssocID="{2027E068-9F7B-475C-879F-F93E5E3792EC}" presName="node" presStyleLbl="node1" presStyleIdx="2" presStyleCnt="3">
        <dgm:presLayoutVars>
          <dgm:bulletEnabled val="1"/>
        </dgm:presLayoutVars>
      </dgm:prSet>
      <dgm:spPr/>
      <dgm:t>
        <a:bodyPr/>
        <a:lstStyle/>
        <a:p>
          <a:endParaRPr lang="en-US"/>
        </a:p>
      </dgm:t>
    </dgm:pt>
    <dgm:pt modelId="{C132D3E1-85EA-4A4C-AF3D-7D178636753A}" type="pres">
      <dgm:prSet presAssocID="{2027E068-9F7B-475C-879F-F93E5E3792EC}" presName="spNode" presStyleCnt="0"/>
      <dgm:spPr/>
    </dgm:pt>
    <dgm:pt modelId="{5B4F4A28-E9DB-4A32-A8DB-934A0C1A726B}" type="pres">
      <dgm:prSet presAssocID="{23114954-8203-474C-A905-E521916AD518}" presName="sibTrans" presStyleLbl="sibTrans1D1" presStyleIdx="2" presStyleCnt="3"/>
      <dgm:spPr/>
      <dgm:t>
        <a:bodyPr/>
        <a:lstStyle/>
        <a:p>
          <a:endParaRPr lang="en-US"/>
        </a:p>
      </dgm:t>
    </dgm:pt>
  </dgm:ptLst>
  <dgm:cxnLst>
    <dgm:cxn modelId="{EB3990B6-19A8-459A-AD8A-D850AF4D9B04}" type="presOf" srcId="{4622BAF6-580C-49BE-94C9-5C30D199E0B3}" destId="{37839BAF-F187-4D3E-8E59-142BEDDD13B0}" srcOrd="0" destOrd="0" presId="urn:microsoft.com/office/officeart/2005/8/layout/cycle5"/>
    <dgm:cxn modelId="{C51E7870-2468-4A74-B3A6-67D148ACB661}" type="presOf" srcId="{2027E068-9F7B-475C-879F-F93E5E3792EC}" destId="{B0756398-5E05-471B-A808-DC0A35CC5EFD}" srcOrd="0" destOrd="0" presId="urn:microsoft.com/office/officeart/2005/8/layout/cycle5"/>
    <dgm:cxn modelId="{6C508607-AA51-476A-B30E-30BA68C0DCF9}" srcId="{051D58DD-CFDB-4D42-AF4D-1D8DA90EEA1A}" destId="{EE259562-F633-438E-8E7B-BADD73497214}" srcOrd="0" destOrd="0" parTransId="{E1531831-EE53-454C-9E75-111B75012B64}" sibTransId="{4622BAF6-580C-49BE-94C9-5C30D199E0B3}"/>
    <dgm:cxn modelId="{B7096DF1-FE42-4D03-84D3-E11F9D3E363C}" type="presOf" srcId="{9375C936-973C-470E-89F5-91E44E48E098}" destId="{172DEF6D-46E9-4EE6-A7A6-AEA1B8384512}" srcOrd="0" destOrd="0" presId="urn:microsoft.com/office/officeart/2005/8/layout/cycle5"/>
    <dgm:cxn modelId="{2D5B2555-A4E9-4614-B770-977672589F42}" srcId="{051D58DD-CFDB-4D42-AF4D-1D8DA90EEA1A}" destId="{2027E068-9F7B-475C-879F-F93E5E3792EC}" srcOrd="2" destOrd="0" parTransId="{E3134551-DCFC-480D-BF41-54D37DD574AE}" sibTransId="{23114954-8203-474C-A905-E521916AD518}"/>
    <dgm:cxn modelId="{4C185B99-3B77-4989-A3C1-2478451DA4B8}" type="presOf" srcId="{EE259562-F633-438E-8E7B-BADD73497214}" destId="{AA61F766-A42A-4F68-A8AE-A5E17E1C8093}" srcOrd="0" destOrd="0" presId="urn:microsoft.com/office/officeart/2005/8/layout/cycle5"/>
    <dgm:cxn modelId="{2A4D4162-A981-45E1-ACD8-8A94D2730A81}" type="presOf" srcId="{051D58DD-CFDB-4D42-AF4D-1D8DA90EEA1A}" destId="{8509A34C-C698-4E05-B431-9A13FED6CA87}" srcOrd="0" destOrd="0" presId="urn:microsoft.com/office/officeart/2005/8/layout/cycle5"/>
    <dgm:cxn modelId="{A5ED06F4-9DE0-4E66-84FD-25BC80556A06}" type="presOf" srcId="{23114954-8203-474C-A905-E521916AD518}" destId="{5B4F4A28-E9DB-4A32-A8DB-934A0C1A726B}" srcOrd="0" destOrd="0" presId="urn:microsoft.com/office/officeart/2005/8/layout/cycle5"/>
    <dgm:cxn modelId="{9B32AC5A-7D7F-40F8-8A5D-9895D6DEBDE7}" type="presOf" srcId="{5E3ED46B-8325-4300-B345-BE94AE825188}" destId="{B22F0B98-511E-4D16-A000-587DDF83DD4D}" srcOrd="0" destOrd="0" presId="urn:microsoft.com/office/officeart/2005/8/layout/cycle5"/>
    <dgm:cxn modelId="{3962484E-96C7-4A19-A753-1F569C193698}" srcId="{051D58DD-CFDB-4D42-AF4D-1D8DA90EEA1A}" destId="{9375C936-973C-470E-89F5-91E44E48E098}" srcOrd="1" destOrd="0" parTransId="{BF3D9AC0-BB8A-44F0-A911-3119E031DE20}" sibTransId="{5E3ED46B-8325-4300-B345-BE94AE825188}"/>
    <dgm:cxn modelId="{173B1DCE-38C0-4536-8253-7AE30EF31817}" type="presParOf" srcId="{8509A34C-C698-4E05-B431-9A13FED6CA87}" destId="{AA61F766-A42A-4F68-A8AE-A5E17E1C8093}" srcOrd="0" destOrd="0" presId="urn:microsoft.com/office/officeart/2005/8/layout/cycle5"/>
    <dgm:cxn modelId="{BD23056B-B229-4081-B192-EC5C45D8C1EF}" type="presParOf" srcId="{8509A34C-C698-4E05-B431-9A13FED6CA87}" destId="{9A4F21C7-A46B-4922-873A-3B987A81D58D}" srcOrd="1" destOrd="0" presId="urn:microsoft.com/office/officeart/2005/8/layout/cycle5"/>
    <dgm:cxn modelId="{4828E47E-BF61-401B-9E11-9A9F4ED4EC62}" type="presParOf" srcId="{8509A34C-C698-4E05-B431-9A13FED6CA87}" destId="{37839BAF-F187-4D3E-8E59-142BEDDD13B0}" srcOrd="2" destOrd="0" presId="urn:microsoft.com/office/officeart/2005/8/layout/cycle5"/>
    <dgm:cxn modelId="{90BA2F37-40CD-4A5F-8D8C-BAD7DC35872E}" type="presParOf" srcId="{8509A34C-C698-4E05-B431-9A13FED6CA87}" destId="{172DEF6D-46E9-4EE6-A7A6-AEA1B8384512}" srcOrd="3" destOrd="0" presId="urn:microsoft.com/office/officeart/2005/8/layout/cycle5"/>
    <dgm:cxn modelId="{D6A6C5FC-BD64-4EE7-BEFD-59348DE2D414}" type="presParOf" srcId="{8509A34C-C698-4E05-B431-9A13FED6CA87}" destId="{205D5F63-43BC-460D-91B5-7ECA50A88959}" srcOrd="4" destOrd="0" presId="urn:microsoft.com/office/officeart/2005/8/layout/cycle5"/>
    <dgm:cxn modelId="{09B49369-CE3F-4186-9DC0-5B4F9698092B}" type="presParOf" srcId="{8509A34C-C698-4E05-B431-9A13FED6CA87}" destId="{B22F0B98-511E-4D16-A000-587DDF83DD4D}" srcOrd="5" destOrd="0" presId="urn:microsoft.com/office/officeart/2005/8/layout/cycle5"/>
    <dgm:cxn modelId="{C7B815AB-0D95-43DA-9A4D-C187F5FC1BF2}" type="presParOf" srcId="{8509A34C-C698-4E05-B431-9A13FED6CA87}" destId="{B0756398-5E05-471B-A808-DC0A35CC5EFD}" srcOrd="6" destOrd="0" presId="urn:microsoft.com/office/officeart/2005/8/layout/cycle5"/>
    <dgm:cxn modelId="{1ABC58E1-F876-4376-856D-E357F9722309}" type="presParOf" srcId="{8509A34C-C698-4E05-B431-9A13FED6CA87}" destId="{C132D3E1-85EA-4A4C-AF3D-7D178636753A}" srcOrd="7" destOrd="0" presId="urn:microsoft.com/office/officeart/2005/8/layout/cycle5"/>
    <dgm:cxn modelId="{ED1AEB48-399F-4B99-94D4-D57DB8F48084}" type="presParOf" srcId="{8509A34C-C698-4E05-B431-9A13FED6CA87}" destId="{5B4F4A28-E9DB-4A32-A8DB-934A0C1A726B}" srcOrd="8"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864656"/>
            <a:ext cx="7772400" cy="2387600"/>
          </a:xfrm>
        </p:spPr>
        <p:txBody>
          <a:bodyPr anchor="b">
            <a:normAutofit/>
          </a:bodyPr>
          <a:lstStyle>
            <a:lvl1pPr algn="ctr">
              <a:defRPr sz="5400" b="1">
                <a:solidFill>
                  <a:srgbClr val="FF0000"/>
                </a:solidFill>
                <a:effectLst>
                  <a:outerShdw blurRad="38100" dist="38100" dir="2700000" algn="tl">
                    <a:srgbClr val="000000">
                      <a:alpha val="43137"/>
                    </a:srgbClr>
                  </a:outerShdw>
                </a:effectLst>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430383"/>
            <a:ext cx="6858000" cy="1655762"/>
          </a:xfrm>
        </p:spPr>
        <p:txBody>
          <a:bodyPr>
            <a:normAutofit/>
          </a:bodyPr>
          <a:lstStyle>
            <a:lvl1pPr marL="0" indent="0" algn="ctr">
              <a:buNone/>
              <a:defRPr sz="3200" b="1">
                <a:solidFill>
                  <a:srgbClr val="FF0000"/>
                </a:solidFill>
                <a:effectLst>
                  <a:outerShdw blurRad="38100" dist="38100" dir="2700000" algn="tl">
                    <a:srgbClr val="000000">
                      <a:alpha val="43137"/>
                    </a:srgbClr>
                  </a:outerShdw>
                </a:effectLst>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b="45160"/>
          <a:stretch/>
        </p:blipFill>
        <p:spPr>
          <a:xfrm>
            <a:off x="0" y="13055"/>
            <a:ext cx="9144000" cy="1761958"/>
          </a:xfrm>
          <a:prstGeom prst="rect">
            <a:avLst/>
          </a:prstGeom>
        </p:spPr>
      </p:pic>
    </p:spTree>
    <p:extLst>
      <p:ext uri="{BB962C8B-B14F-4D97-AF65-F5344CB8AC3E}">
        <p14:creationId xmlns:p14="http://schemas.microsoft.com/office/powerpoint/2010/main" val="90776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79" y="609601"/>
            <a:ext cx="7831569" cy="711200"/>
          </a:xfrm>
        </p:spPr>
        <p:txBody>
          <a:bodyPr/>
          <a:lstStyle>
            <a:lvl1pPr>
              <a:defRPr b="1">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880" y="1592132"/>
            <a:ext cx="8767482" cy="4932955"/>
          </a:xfrm>
        </p:spPr>
        <p:txBody>
          <a:bodyPr/>
          <a:lstStyle>
            <a:lvl1pPr>
              <a:defRPr b="1">
                <a:latin typeface="+mn-lt"/>
              </a:defRPr>
            </a:lvl1pPr>
            <a:lvl2pPr>
              <a:defRPr b="1">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92816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990165"/>
            <a:ext cx="7886700" cy="4120179"/>
          </a:xfrm>
        </p:spPr>
        <p:txBody>
          <a:bodyPr anchor="b"/>
          <a:lstStyle>
            <a:lvl1pPr>
              <a:defRPr sz="6000" b="1">
                <a:solidFill>
                  <a:srgbClr val="FF0000"/>
                </a:solidFill>
                <a:effectLst>
                  <a:outerShdw blurRad="38100" dist="38100" dir="2700000" algn="tl">
                    <a:srgbClr val="000000">
                      <a:alpha val="43137"/>
                    </a:srgbClr>
                  </a:outerShdw>
                </a:effectLst>
                <a:latin typeface="+mn-lt"/>
              </a:defRPr>
            </a:lvl1pPr>
          </a:lstStyle>
          <a:p>
            <a:r>
              <a:rPr lang="en-US" dirty="0" smtClean="0"/>
              <a:t>CLICK TO EDIT MASTER TITLE STYLE</a:t>
            </a:r>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1EA3E51-E008-4076-9609-96A54A85C71D}" type="slidenum">
              <a:rPr lang="en-US" smtClean="0"/>
              <a:t>‹#›</a:t>
            </a:fld>
            <a:endParaRPr lang="en-US"/>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b="44085"/>
          <a:stretch/>
        </p:blipFill>
        <p:spPr>
          <a:xfrm>
            <a:off x="0" y="0"/>
            <a:ext cx="9144000" cy="1796527"/>
          </a:xfrm>
          <a:prstGeom prst="rect">
            <a:avLst/>
          </a:prstGeom>
        </p:spPr>
      </p:pic>
    </p:spTree>
    <p:extLst>
      <p:ext uri="{BB962C8B-B14F-4D97-AF65-F5344CB8AC3E}">
        <p14:creationId xmlns:p14="http://schemas.microsoft.com/office/powerpoint/2010/main" val="3688800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79" y="584199"/>
            <a:ext cx="7831569" cy="685801"/>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182879" y="1602889"/>
            <a:ext cx="4331971"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49" y="1602890"/>
            <a:ext cx="4364243" cy="45740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a:xfrm>
            <a:off x="6457950" y="6356351"/>
            <a:ext cx="2535442" cy="365125"/>
          </a:xfrm>
          <a:prstGeom prst="rect">
            <a:avLst/>
          </a:prstGeom>
        </p:spPr>
        <p:txBody>
          <a:bodyPr/>
          <a:lstStyle/>
          <a:p>
            <a:fld id="{11EA3E51-E008-4076-9609-96A54A85C71D}" type="slidenum">
              <a:rPr lang="en-US" smtClean="0"/>
              <a:t>‹#›</a:t>
            </a:fld>
            <a:endParaRPr lang="en-US"/>
          </a:p>
        </p:txBody>
      </p:sp>
    </p:spTree>
    <p:extLst>
      <p:ext uri="{BB962C8B-B14F-4D97-AF65-F5344CB8AC3E}">
        <p14:creationId xmlns:p14="http://schemas.microsoft.com/office/powerpoint/2010/main" val="105178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2122" y="272256"/>
            <a:ext cx="7917628" cy="1242219"/>
          </a:xfrm>
        </p:spPr>
        <p:txBody>
          <a:bodyPr vert="horz" lIns="91440" tIns="45720" rIns="91440" bIns="45720" rtlCol="0" anchor="ctr">
            <a:normAutofit/>
          </a:bodyPr>
          <a:lstStyle>
            <a:lvl1pPr>
              <a:lnSpc>
                <a:spcPct val="100000"/>
              </a:lnSpc>
              <a:defRPr lang="en-US" dirty="0"/>
            </a:lvl1pPr>
          </a:lstStyle>
          <a:p>
            <a:pPr lvl="0"/>
            <a:r>
              <a:rPr lang="en-US" dirty="0" smtClean="0"/>
              <a:t>Click to edit Master title style</a:t>
            </a:r>
            <a:endParaRPr lang="en-US" dirty="0"/>
          </a:p>
        </p:txBody>
      </p:sp>
      <p:sp>
        <p:nvSpPr>
          <p:cNvPr id="3" name="Text Placeholder 2"/>
          <p:cNvSpPr>
            <a:spLocks noGrp="1"/>
          </p:cNvSpPr>
          <p:nvPr>
            <p:ph type="body" idx="1"/>
          </p:nvPr>
        </p:nvSpPr>
        <p:spPr>
          <a:xfrm>
            <a:off x="172122" y="1681163"/>
            <a:ext cx="432606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2122" y="2505075"/>
            <a:ext cx="432606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42889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29150" y="2505075"/>
            <a:ext cx="4288939" cy="368458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Slide Number Placeholder 8"/>
          <p:cNvSpPr>
            <a:spLocks noGrp="1"/>
          </p:cNvSpPr>
          <p:nvPr>
            <p:ph type="sldNum" sz="quarter" idx="12"/>
          </p:nvPr>
        </p:nvSpPr>
        <p:spPr>
          <a:xfrm>
            <a:off x="6457949" y="6356351"/>
            <a:ext cx="2460139" cy="365125"/>
          </a:xfrm>
          <a:prstGeom prst="rect">
            <a:avLst/>
          </a:prstGeom>
        </p:spPr>
        <p:txBody>
          <a:bodyPr/>
          <a:lstStyle/>
          <a:p>
            <a:fld id="{11EA3E51-E008-4076-9609-96A54A85C71D}" type="slidenum">
              <a:rPr lang="en-US" smtClean="0"/>
              <a:t>‹#›</a:t>
            </a:fld>
            <a:endParaRPr lang="en-US"/>
          </a:p>
        </p:txBody>
      </p:sp>
    </p:spTree>
    <p:extLst>
      <p:ext uri="{BB962C8B-B14F-4D97-AF65-F5344CB8AC3E}">
        <p14:creationId xmlns:p14="http://schemas.microsoft.com/office/powerpoint/2010/main" val="355648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87285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57950" y="6356351"/>
            <a:ext cx="2513928" cy="365125"/>
          </a:xfrm>
          <a:prstGeom prst="rect">
            <a:avLst/>
          </a:prstGeom>
        </p:spPr>
        <p:txBody>
          <a:bodyPr/>
          <a:lstStyle/>
          <a:p>
            <a:fld id="{11EA3E51-E008-4076-9609-96A54A85C71D}" type="slidenum">
              <a:rPr lang="en-US" smtClean="0"/>
              <a:t>‹#›</a:t>
            </a:fld>
            <a:endParaRPr lang="en-US"/>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b="41100"/>
          <a:stretch/>
        </p:blipFill>
        <p:spPr>
          <a:xfrm>
            <a:off x="7143078" y="6311196"/>
            <a:ext cx="1828800" cy="410280"/>
          </a:xfrm>
          <a:prstGeom prst="rect">
            <a:avLst/>
          </a:prstGeom>
        </p:spPr>
      </p:pic>
    </p:spTree>
    <p:extLst>
      <p:ext uri="{BB962C8B-B14F-4D97-AF65-F5344CB8AC3E}">
        <p14:creationId xmlns:p14="http://schemas.microsoft.com/office/powerpoint/2010/main" val="405420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79" y="365126"/>
            <a:ext cx="7831569" cy="1070657"/>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82880" y="1592132"/>
            <a:ext cx="8767482" cy="495958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p:cNvPicPr>
            <a:picLocks noChangeAspect="1"/>
          </p:cNvPicPr>
          <p:nvPr userDrawn="1"/>
        </p:nvPicPr>
        <p:blipFill rotWithShape="1">
          <a:blip r:embed="rId9" cstate="print">
            <a:extLst>
              <a:ext uri="{28A0092B-C50C-407E-A947-70E740481C1C}">
                <a14:useLocalDpi xmlns:a14="http://schemas.microsoft.com/office/drawing/2010/main" val="0"/>
              </a:ext>
            </a:extLst>
          </a:blip>
          <a:srcRect b="28167"/>
          <a:stretch/>
        </p:blipFill>
        <p:spPr>
          <a:xfrm>
            <a:off x="8014449" y="365126"/>
            <a:ext cx="941966" cy="1070657"/>
          </a:xfrm>
          <a:prstGeom prst="rect">
            <a:avLst/>
          </a:prstGeom>
        </p:spPr>
      </p:pic>
      <p:cxnSp>
        <p:nvCxnSpPr>
          <p:cNvPr id="9" name="Straight Connector 8"/>
          <p:cNvCxnSpPr/>
          <p:nvPr userDrawn="1"/>
        </p:nvCxnSpPr>
        <p:spPr>
          <a:xfrm>
            <a:off x="155319" y="1468057"/>
            <a:ext cx="8778240" cy="0"/>
          </a:xfrm>
          <a:prstGeom prst="line">
            <a:avLst/>
          </a:prstGeom>
          <a:ln w="28575">
            <a:solidFill>
              <a:srgbClr val="EC1F27"/>
            </a:solidFill>
          </a:ln>
          <a:effectLst>
            <a:outerShdw blurRad="50800" dist="38100" dir="5400000" algn="t" rotWithShape="0">
              <a:prstClr val="black">
                <a:alpha val="40000"/>
              </a:prstClr>
            </a:outerShdw>
            <a:reflection blurRad="6350" stA="50000" endA="275" endPos="40000" dist="101600" dir="5400000" sy="-100000" algn="bl" rotWithShape="0"/>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5144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Tx/>
        <a:buBlip>
          <a:blip r:embed="rId10"/>
        </a:buBlip>
        <a:defRPr sz="32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64656"/>
            <a:ext cx="7772400" cy="1974128"/>
          </a:xfrm>
        </p:spPr>
        <p:txBody>
          <a:bodyPr/>
          <a:lstStyle/>
          <a:p>
            <a:r>
              <a:rPr lang="en-US" dirty="0" smtClean="0"/>
              <a:t>Converting to Lab v4.5</a:t>
            </a:r>
            <a:endParaRPr lang="en-US" dirty="0"/>
          </a:p>
        </p:txBody>
      </p:sp>
      <p:sp>
        <p:nvSpPr>
          <p:cNvPr id="3" name="Subtitle 2"/>
          <p:cNvSpPr>
            <a:spLocks noGrp="1"/>
          </p:cNvSpPr>
          <p:nvPr>
            <p:ph type="subTitle" idx="1"/>
          </p:nvPr>
        </p:nvSpPr>
        <p:spPr>
          <a:xfrm>
            <a:off x="1143000" y="3857522"/>
            <a:ext cx="6858000" cy="1655762"/>
          </a:xfrm>
        </p:spPr>
        <p:txBody>
          <a:bodyPr/>
          <a:lstStyle/>
          <a:p>
            <a:r>
              <a:rPr lang="en-US" dirty="0" smtClean="0"/>
              <a:t>The Triathlon</a:t>
            </a:r>
          </a:p>
          <a:p>
            <a:r>
              <a:rPr lang="en-US" dirty="0" smtClean="0"/>
              <a:t>(Planning, Execution and Validation)</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25" b="15323"/>
          <a:stretch/>
        </p:blipFill>
        <p:spPr>
          <a:xfrm>
            <a:off x="3744349" y="5192619"/>
            <a:ext cx="1707060" cy="11832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0348" y="5192619"/>
            <a:ext cx="1212638" cy="10779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01301" y="5155142"/>
            <a:ext cx="1258155" cy="1258155"/>
          </a:xfrm>
          <a:prstGeom prst="rect">
            <a:avLst/>
          </a:prstGeom>
        </p:spPr>
      </p:pic>
    </p:spTree>
    <p:extLst>
      <p:ext uri="{BB962C8B-B14F-4D97-AF65-F5344CB8AC3E}">
        <p14:creationId xmlns:p14="http://schemas.microsoft.com/office/powerpoint/2010/main" val="3568431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100000"/>
              </a:lnSpc>
            </a:pPr>
            <a:r>
              <a:rPr lang="en-US" sz="1800" dirty="0" smtClean="0"/>
              <a:t>Security </a:t>
            </a:r>
            <a:r>
              <a:rPr lang="en-US" sz="1800" dirty="0"/>
              <a:t>Management</a:t>
            </a:r>
          </a:p>
          <a:p>
            <a:pPr lvl="1">
              <a:lnSpc>
                <a:spcPct val="100000"/>
              </a:lnSpc>
              <a:spcBef>
                <a:spcPts val="1000"/>
              </a:spcBef>
            </a:pPr>
            <a:r>
              <a:rPr lang="en-US" sz="1800" b="0" dirty="0"/>
              <a:t>Increased  permission class functionality, Longer Initials, Must use roles and printer roles</a:t>
            </a:r>
          </a:p>
          <a:p>
            <a:pPr lvl="1">
              <a:lnSpc>
                <a:spcPct val="100000"/>
              </a:lnSpc>
              <a:spcBef>
                <a:spcPts val="1000"/>
              </a:spcBef>
            </a:pPr>
            <a:r>
              <a:rPr lang="en-US" sz="1800" b="0" dirty="0"/>
              <a:t>Possibly remove Review requirement. Whether copy from old 4.0 or set to new default – should be checked to know if/when want to review</a:t>
            </a:r>
            <a:r>
              <a:rPr lang="en-US" sz="1800" b="0" dirty="0" smtClean="0"/>
              <a:t>.</a:t>
            </a:r>
          </a:p>
          <a:p>
            <a:pPr>
              <a:lnSpc>
                <a:spcPct val="100000"/>
              </a:lnSpc>
            </a:pPr>
            <a:r>
              <a:rPr lang="en-US" sz="1800" dirty="0"/>
              <a:t>Billing:  </a:t>
            </a:r>
            <a:r>
              <a:rPr lang="en-US" sz="1800" b="0" dirty="0"/>
              <a:t>All billing is done in </a:t>
            </a:r>
            <a:r>
              <a:rPr lang="en-US" sz="1800" b="0" dirty="0" err="1"/>
              <a:t>SoftAR</a:t>
            </a:r>
            <a:r>
              <a:rPr lang="en-US" sz="1800" b="0" dirty="0"/>
              <a:t>, Bill or Bill+. Most fields regarding billing and reports are removed from </a:t>
            </a:r>
            <a:r>
              <a:rPr lang="en-US" sz="1800" b="0" dirty="0" err="1"/>
              <a:t>SoftLab</a:t>
            </a:r>
            <a:r>
              <a:rPr lang="en-US" sz="1800" b="0" dirty="0"/>
              <a:t>.  </a:t>
            </a:r>
          </a:p>
          <a:p>
            <a:pPr lvl="0">
              <a:lnSpc>
                <a:spcPct val="100000"/>
              </a:lnSpc>
            </a:pPr>
            <a:r>
              <a:rPr lang="en-US" sz="1800" dirty="0" smtClean="0"/>
              <a:t>SQLs</a:t>
            </a:r>
            <a:r>
              <a:rPr lang="en-US" sz="1800" dirty="0"/>
              <a:t>:  </a:t>
            </a:r>
            <a:r>
              <a:rPr lang="en-US" sz="1800" b="0" dirty="0"/>
              <a:t>Reports will have to be recreated in 4.5. If SCC originally created the SQL you use, SCC will convert it.  If you created the SQL, you will need to recreate it. </a:t>
            </a:r>
          </a:p>
          <a:p>
            <a:pPr lvl="0">
              <a:lnSpc>
                <a:spcPct val="100000"/>
              </a:lnSpc>
            </a:pPr>
            <a:r>
              <a:rPr lang="en-US" sz="1800" dirty="0"/>
              <a:t>System File Check:  </a:t>
            </a:r>
            <a:r>
              <a:rPr lang="en-US" sz="1800" b="0" dirty="0"/>
              <a:t>Reports are in SoftReports within Tools </a:t>
            </a:r>
            <a:r>
              <a:rPr lang="en-US" sz="1800" b="0" dirty="0" smtClean="0"/>
              <a:t>menu</a:t>
            </a:r>
          </a:p>
          <a:p>
            <a:pPr lvl="0">
              <a:lnSpc>
                <a:spcPct val="100000"/>
              </a:lnSpc>
            </a:pPr>
            <a:endParaRPr lang="en-US" sz="1800" b="0" dirty="0"/>
          </a:p>
          <a:p>
            <a:pPr>
              <a:lnSpc>
                <a:spcPct val="100000"/>
              </a:lnSpc>
            </a:pPr>
            <a:endParaRPr lang="en-US" sz="1800" dirty="0"/>
          </a:p>
          <a:p>
            <a:pPr>
              <a:lnSpc>
                <a:spcPct val="100000"/>
              </a:lnSpc>
            </a:pPr>
            <a:endParaRPr lang="en-US" sz="1800" b="0" dirty="0"/>
          </a:p>
          <a:p>
            <a:pPr>
              <a:lnSpc>
                <a:spcPct val="100000"/>
              </a:lnSpc>
            </a:pPr>
            <a:endParaRPr lang="en-US" sz="1800" dirty="0"/>
          </a:p>
        </p:txBody>
      </p:sp>
      <p:sp>
        <p:nvSpPr>
          <p:cNvPr id="6" name="Title 1"/>
          <p:cNvSpPr>
            <a:spLocks noGrp="1"/>
          </p:cNvSpPr>
          <p:nvPr>
            <p:ph type="title"/>
          </p:nvPr>
        </p:nvSpPr>
        <p:spPr>
          <a:xfrm>
            <a:off x="182879" y="609601"/>
            <a:ext cx="7831569" cy="711200"/>
          </a:xfrm>
        </p:spPr>
        <p:txBody>
          <a:bodyPr>
            <a:normAutofit/>
          </a:bodyPr>
          <a:lstStyle/>
          <a:p>
            <a:r>
              <a:rPr lang="en-US" sz="4000" dirty="0" smtClean="0"/>
              <a:t>More Major 4.5 Setup Changes</a:t>
            </a:r>
            <a:endParaRPr lang="en-US" sz="4000" dirty="0"/>
          </a:p>
        </p:txBody>
      </p:sp>
    </p:spTree>
    <p:extLst>
      <p:ext uri="{BB962C8B-B14F-4D97-AF65-F5344CB8AC3E}">
        <p14:creationId xmlns:p14="http://schemas.microsoft.com/office/powerpoint/2010/main" val="578986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509204"/>
            <a:ext cx="8767482" cy="5348796"/>
          </a:xfrm>
        </p:spPr>
        <p:txBody>
          <a:bodyPr>
            <a:noAutofit/>
          </a:bodyPr>
          <a:lstStyle/>
          <a:p>
            <a:pPr marL="0" indent="0">
              <a:lnSpc>
                <a:spcPct val="100000"/>
              </a:lnSpc>
              <a:spcBef>
                <a:spcPts val="0"/>
              </a:spcBef>
              <a:buNone/>
            </a:pPr>
            <a:endParaRPr lang="en-US" sz="1800" b="0" dirty="0"/>
          </a:p>
          <a:p>
            <a:pPr>
              <a:lnSpc>
                <a:spcPct val="100000"/>
              </a:lnSpc>
            </a:pPr>
            <a:r>
              <a:rPr lang="en-US" sz="1800" dirty="0" smtClean="0"/>
              <a:t>HIS / EMR interfaces (both </a:t>
            </a:r>
            <a:r>
              <a:rPr lang="en-US" sz="1800" dirty="0"/>
              <a:t>inbound and outbound (ESBRR</a:t>
            </a:r>
            <a:r>
              <a:rPr lang="en-US" sz="1800" dirty="0" smtClean="0"/>
              <a:t>)) will be re-written, </a:t>
            </a:r>
            <a:r>
              <a:rPr lang="en-US" sz="1800" b="0" dirty="0" smtClean="0"/>
              <a:t>starting with the specification process.  Be very </a:t>
            </a:r>
            <a:r>
              <a:rPr lang="en-US" sz="1800" b="0" dirty="0"/>
              <a:t>specific about what </a:t>
            </a:r>
            <a:r>
              <a:rPr lang="en-US" sz="1800" b="0" dirty="0" smtClean="0"/>
              <a:t>you </a:t>
            </a:r>
            <a:r>
              <a:rPr lang="en-US" sz="1800" b="0" dirty="0"/>
              <a:t>expect</a:t>
            </a:r>
            <a:r>
              <a:rPr lang="en-US" sz="1800" b="0" dirty="0" smtClean="0"/>
              <a:t>.  Plan appropriate resources for these interfaces, and adequate time for delivery, testing and validation.</a:t>
            </a:r>
            <a:endParaRPr lang="en-US" sz="1800" b="0" dirty="0"/>
          </a:p>
          <a:p>
            <a:pPr lvl="0">
              <a:lnSpc>
                <a:spcPct val="100000"/>
              </a:lnSpc>
            </a:pPr>
            <a:r>
              <a:rPr lang="en-US" sz="1800" dirty="0" smtClean="0"/>
              <a:t>Interface </a:t>
            </a:r>
            <a:r>
              <a:rPr lang="en-US" sz="1800" dirty="0"/>
              <a:t>OEHIS </a:t>
            </a:r>
            <a:r>
              <a:rPr lang="en-US" sz="1800" dirty="0" smtClean="0"/>
              <a:t>parameters </a:t>
            </a:r>
            <a:r>
              <a:rPr lang="en-US" sz="1800" b="0" dirty="0"/>
              <a:t>are now in configuration file in HISOE. </a:t>
            </a:r>
            <a:r>
              <a:rPr lang="en-US" sz="1800" b="0" dirty="0" smtClean="0"/>
              <a:t> SCC Interface </a:t>
            </a:r>
            <a:r>
              <a:rPr lang="en-US" sz="1800" b="0" dirty="0"/>
              <a:t>specialists will have to set these</a:t>
            </a:r>
            <a:r>
              <a:rPr lang="en-US" sz="1800" b="0" dirty="0" smtClean="0"/>
              <a:t>.</a:t>
            </a:r>
          </a:p>
          <a:p>
            <a:pPr>
              <a:lnSpc>
                <a:spcPct val="100000"/>
              </a:lnSpc>
            </a:pPr>
            <a:r>
              <a:rPr lang="en-US" sz="1800" dirty="0"/>
              <a:t>Use of HIS Patient </a:t>
            </a:r>
            <a:r>
              <a:rPr lang="en-US" sz="1800" dirty="0" smtClean="0"/>
              <a:t>types. </a:t>
            </a:r>
            <a:r>
              <a:rPr lang="en-US" sz="1800" b="0" dirty="0" smtClean="0"/>
              <a:t>Instead of posting to a MISC field, there </a:t>
            </a:r>
            <a:r>
              <a:rPr lang="en-US" sz="1800" b="0" dirty="0"/>
              <a:t>is a specific </a:t>
            </a:r>
            <a:r>
              <a:rPr lang="en-US" sz="1800" b="0" dirty="0" smtClean="0"/>
              <a:t>db </a:t>
            </a:r>
            <a:r>
              <a:rPr lang="en-US" sz="1800" b="0" dirty="0"/>
              <a:t>field for this patient type.  </a:t>
            </a:r>
            <a:r>
              <a:rPr lang="en-US" sz="1800" b="0" dirty="0" err="1"/>
              <a:t>OE_normal</a:t>
            </a:r>
            <a:r>
              <a:rPr lang="en-US" sz="1800" b="0" dirty="0"/>
              <a:t> and HIS </a:t>
            </a:r>
            <a:r>
              <a:rPr lang="en-US" sz="1800" b="0" dirty="0" smtClean="0"/>
              <a:t>config </a:t>
            </a:r>
            <a:r>
              <a:rPr lang="en-US" sz="1800" b="0" dirty="0"/>
              <a:t>may need to be modified to </a:t>
            </a:r>
            <a:r>
              <a:rPr lang="en-US" sz="1800" b="0" dirty="0" smtClean="0"/>
              <a:t>use this field.</a:t>
            </a:r>
            <a:endParaRPr lang="en-US" sz="1800" b="0" dirty="0"/>
          </a:p>
          <a:p>
            <a:pPr>
              <a:lnSpc>
                <a:spcPct val="100000"/>
              </a:lnSpc>
            </a:pPr>
            <a:r>
              <a:rPr lang="en-US" sz="1800" dirty="0"/>
              <a:t>MOM:  </a:t>
            </a:r>
            <a:r>
              <a:rPr lang="en-US" sz="1800" b="0" dirty="0"/>
              <a:t>Especially for investigating orders going to/from GIS and for results going to HIS,  MOM console is used</a:t>
            </a:r>
          </a:p>
          <a:p>
            <a:pPr lvl="0">
              <a:lnSpc>
                <a:spcPct val="100000"/>
              </a:lnSpc>
            </a:pPr>
            <a:endParaRPr lang="en-US" sz="1800" b="0" dirty="0"/>
          </a:p>
        </p:txBody>
      </p:sp>
      <p:sp>
        <p:nvSpPr>
          <p:cNvPr id="4" name="Title 3"/>
          <p:cNvSpPr>
            <a:spLocks noGrp="1"/>
          </p:cNvSpPr>
          <p:nvPr>
            <p:ph type="title"/>
          </p:nvPr>
        </p:nvSpPr>
        <p:spPr/>
        <p:txBody>
          <a:bodyPr>
            <a:normAutofit/>
          </a:bodyPr>
          <a:lstStyle/>
          <a:p>
            <a:r>
              <a:rPr lang="en-US" sz="4000" dirty="0" smtClean="0"/>
              <a:t>Interfaces</a:t>
            </a:r>
            <a:endParaRPr lang="en-US" sz="4000" dirty="0"/>
          </a:p>
        </p:txBody>
      </p:sp>
    </p:spTree>
    <p:extLst>
      <p:ext uri="{BB962C8B-B14F-4D97-AF65-F5344CB8AC3E}">
        <p14:creationId xmlns:p14="http://schemas.microsoft.com/office/powerpoint/2010/main" val="4113957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509204"/>
            <a:ext cx="8767482" cy="5348796"/>
          </a:xfrm>
        </p:spPr>
        <p:txBody>
          <a:bodyPr>
            <a:noAutofit/>
          </a:bodyPr>
          <a:lstStyle/>
          <a:p>
            <a:pPr lvl="0">
              <a:lnSpc>
                <a:spcPct val="100000"/>
              </a:lnSpc>
            </a:pPr>
            <a:r>
              <a:rPr lang="en-US" sz="1800" dirty="0" smtClean="0"/>
              <a:t>Robotics </a:t>
            </a:r>
            <a:r>
              <a:rPr lang="en-US" sz="1800" dirty="0"/>
              <a:t>– </a:t>
            </a:r>
            <a:r>
              <a:rPr lang="en-US" sz="1800" dirty="0" smtClean="0"/>
              <a:t>interfaces are now in DMI  </a:t>
            </a:r>
            <a:endParaRPr lang="en-US" sz="1800" dirty="0"/>
          </a:p>
          <a:p>
            <a:pPr lvl="1">
              <a:lnSpc>
                <a:spcPct val="100000"/>
              </a:lnSpc>
              <a:spcBef>
                <a:spcPts val="300"/>
              </a:spcBef>
            </a:pPr>
            <a:r>
              <a:rPr lang="en-US" sz="1800" b="0" dirty="0"/>
              <a:t>Dead space for instrumentation was previously taken from container setup, now defined in workstation setup.</a:t>
            </a:r>
          </a:p>
          <a:p>
            <a:pPr lvl="1">
              <a:lnSpc>
                <a:spcPct val="120000"/>
              </a:lnSpc>
              <a:spcBef>
                <a:spcPts val="0"/>
              </a:spcBef>
            </a:pPr>
            <a:r>
              <a:rPr lang="en-US" sz="1800" b="0" dirty="0"/>
              <a:t>Each robotic interface should be thoroughly tested for changes in configuration.</a:t>
            </a:r>
          </a:p>
          <a:p>
            <a:pPr lvl="0">
              <a:lnSpc>
                <a:spcPct val="100000"/>
              </a:lnSpc>
            </a:pPr>
            <a:r>
              <a:rPr lang="en-US" sz="1800" dirty="0"/>
              <a:t>Reference labs setup and use. </a:t>
            </a:r>
          </a:p>
          <a:p>
            <a:pPr lvl="1">
              <a:lnSpc>
                <a:spcPct val="100000"/>
              </a:lnSpc>
              <a:spcBef>
                <a:spcPts val="300"/>
              </a:spcBef>
            </a:pPr>
            <a:r>
              <a:rPr lang="en-US" sz="1800" b="0" dirty="0"/>
              <a:t>Each reflab must be set up as a Location with specific characteristics in Additional Information (interfaced and non-interfaced). </a:t>
            </a:r>
          </a:p>
          <a:p>
            <a:pPr lvl="1">
              <a:lnSpc>
                <a:spcPct val="120000"/>
              </a:lnSpc>
              <a:spcBef>
                <a:spcPts val="0"/>
              </a:spcBef>
            </a:pPr>
            <a:r>
              <a:rPr lang="en-US" sz="1800" b="0" dirty="0"/>
              <a:t>All use </a:t>
            </a:r>
            <a:r>
              <a:rPr lang="en-US" sz="1800" b="0" dirty="0" err="1"/>
              <a:t>Tasklist</a:t>
            </a:r>
            <a:r>
              <a:rPr lang="en-US" sz="1800" b="0" dirty="0"/>
              <a:t> now</a:t>
            </a:r>
          </a:p>
          <a:p>
            <a:pPr lvl="0">
              <a:lnSpc>
                <a:spcPct val="100000"/>
              </a:lnSpc>
            </a:pPr>
            <a:r>
              <a:rPr lang="en-US" sz="1800" dirty="0"/>
              <a:t>Instrument Interface </a:t>
            </a:r>
            <a:r>
              <a:rPr lang="en-US" sz="1800" dirty="0" smtClean="0"/>
              <a:t>Setup</a:t>
            </a:r>
            <a:endParaRPr lang="en-US" sz="1800" dirty="0"/>
          </a:p>
          <a:p>
            <a:pPr lvl="1">
              <a:lnSpc>
                <a:spcPct val="100000"/>
              </a:lnSpc>
            </a:pPr>
            <a:r>
              <a:rPr lang="en-US" sz="1800" b="0" dirty="0"/>
              <a:t>check conversion to new Translation Table and Result Adjustment Rule tables used in 4.5.  Add containers to Translation table and review flags.</a:t>
            </a:r>
          </a:p>
          <a:p>
            <a:pPr lvl="1">
              <a:lnSpc>
                <a:spcPct val="100000"/>
              </a:lnSpc>
              <a:spcBef>
                <a:spcPts val="0"/>
              </a:spcBef>
            </a:pPr>
            <a:r>
              <a:rPr lang="en-US" sz="1800" b="0" dirty="0" smtClean="0"/>
              <a:t>QC </a:t>
            </a:r>
            <a:r>
              <a:rPr lang="en-US" sz="1800" b="0" dirty="0"/>
              <a:t>setup </a:t>
            </a:r>
            <a:r>
              <a:rPr lang="en-US" sz="1800" b="0" dirty="0" smtClean="0"/>
              <a:t>differences</a:t>
            </a:r>
          </a:p>
        </p:txBody>
      </p:sp>
      <p:sp>
        <p:nvSpPr>
          <p:cNvPr id="4" name="Title 3"/>
          <p:cNvSpPr>
            <a:spLocks noGrp="1"/>
          </p:cNvSpPr>
          <p:nvPr>
            <p:ph type="title"/>
          </p:nvPr>
        </p:nvSpPr>
        <p:spPr/>
        <p:txBody>
          <a:bodyPr>
            <a:normAutofit/>
          </a:bodyPr>
          <a:lstStyle/>
          <a:p>
            <a:r>
              <a:rPr lang="en-US" sz="4000" dirty="0" smtClean="0"/>
              <a:t>Interfaces</a:t>
            </a:r>
            <a:endParaRPr lang="en-US" sz="4000" dirty="0"/>
          </a:p>
        </p:txBody>
      </p:sp>
    </p:spTree>
    <p:extLst>
      <p:ext uri="{BB962C8B-B14F-4D97-AF65-F5344CB8AC3E}">
        <p14:creationId xmlns:p14="http://schemas.microsoft.com/office/powerpoint/2010/main" val="41977277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Multisite Tables</a:t>
            </a:r>
          </a:p>
        </p:txBody>
      </p:sp>
      <p:sp>
        <p:nvSpPr>
          <p:cNvPr id="3" name="Content Placeholder 2"/>
          <p:cNvSpPr>
            <a:spLocks noGrp="1"/>
          </p:cNvSpPr>
          <p:nvPr>
            <p:ph idx="1"/>
          </p:nvPr>
        </p:nvSpPr>
        <p:spPr>
          <a:xfrm>
            <a:off x="182880" y="1592132"/>
            <a:ext cx="8767482" cy="5265868"/>
          </a:xfrm>
        </p:spPr>
        <p:txBody>
          <a:bodyPr>
            <a:noAutofit/>
          </a:bodyPr>
          <a:lstStyle/>
          <a:p>
            <a:pPr lvl="0"/>
            <a:r>
              <a:rPr lang="en-US" sz="1800" dirty="0"/>
              <a:t>Not all the same tables from 4.0.x are there anymore!</a:t>
            </a:r>
          </a:p>
          <a:p>
            <a:pPr lvl="0"/>
            <a:r>
              <a:rPr lang="en-US" sz="1800" dirty="0"/>
              <a:t>Depot table replaced by Ordering Location/Collection Center table (OLCC)</a:t>
            </a:r>
          </a:p>
          <a:p>
            <a:pPr lvl="1"/>
            <a:r>
              <a:rPr lang="en-US" sz="1800" dirty="0"/>
              <a:t>More information available</a:t>
            </a:r>
          </a:p>
          <a:p>
            <a:pPr lvl="1"/>
            <a:r>
              <a:rPr lang="en-US" sz="1800" dirty="0"/>
              <a:t>Time zone can be entered</a:t>
            </a:r>
          </a:p>
          <a:p>
            <a:pPr lvl="1"/>
            <a:r>
              <a:rPr lang="en-US" sz="1800" dirty="0"/>
              <a:t>Adding “site” is critical.  </a:t>
            </a:r>
          </a:p>
          <a:p>
            <a:pPr lvl="2"/>
            <a:r>
              <a:rPr lang="en-US" sz="1800" dirty="0"/>
              <a:t>Test Catalog </a:t>
            </a:r>
            <a:r>
              <a:rPr lang="en-US" sz="1800" dirty="0" smtClean="0"/>
              <a:t>– if pulling the </a:t>
            </a:r>
            <a:r>
              <a:rPr lang="en-US" sz="1800" dirty="0"/>
              <a:t>test catalog from </a:t>
            </a:r>
            <a:r>
              <a:rPr lang="en-US" sz="1800" dirty="0" smtClean="0"/>
              <a:t>outside </a:t>
            </a:r>
            <a:r>
              <a:rPr lang="en-US" sz="1800" dirty="0"/>
              <a:t>of OE, the site associated with the </a:t>
            </a:r>
            <a:r>
              <a:rPr lang="en-US" sz="1800" dirty="0" smtClean="0"/>
              <a:t>terminal’s </a:t>
            </a:r>
            <a:r>
              <a:rPr lang="en-US" sz="1800" dirty="0"/>
              <a:t>OLCC will be used.</a:t>
            </a:r>
          </a:p>
          <a:p>
            <a:pPr lvl="2"/>
            <a:r>
              <a:rPr lang="en-US" sz="1800" dirty="0"/>
              <a:t>Instant Report headers/logos. </a:t>
            </a:r>
            <a:r>
              <a:rPr lang="en-US" sz="1800" dirty="0" smtClean="0"/>
              <a:t> In 4.0, there </a:t>
            </a:r>
            <a:r>
              <a:rPr lang="en-US" sz="1800" dirty="0"/>
              <a:t>were dedicated </a:t>
            </a:r>
            <a:r>
              <a:rPr lang="en-US" sz="1800" dirty="0" err="1"/>
              <a:t>autorep</a:t>
            </a:r>
            <a:r>
              <a:rPr lang="en-US" sz="1800" dirty="0"/>
              <a:t> servers for each site. In 4.5, regardless  of what site they are logged in to, </a:t>
            </a:r>
            <a:r>
              <a:rPr lang="en-US" sz="1800" dirty="0" err="1"/>
              <a:t>autorep</a:t>
            </a:r>
            <a:r>
              <a:rPr lang="en-US" sz="1800" dirty="0"/>
              <a:t> will pull the report Logo/header based on the site attached to the OLCC for the order </a:t>
            </a:r>
          </a:p>
          <a:p>
            <a:pPr lvl="1"/>
            <a:r>
              <a:rPr lang="en-US" sz="1800" dirty="0" smtClean="0"/>
              <a:t>Best </a:t>
            </a:r>
            <a:r>
              <a:rPr lang="en-US" sz="1800" dirty="0"/>
              <a:t>workflows including having regular </a:t>
            </a:r>
            <a:r>
              <a:rPr lang="en-US" sz="1800" dirty="0" smtClean="0"/>
              <a:t>OLCCs AND having </a:t>
            </a:r>
            <a:r>
              <a:rPr lang="en-US" sz="1800" dirty="0"/>
              <a:t>specific OLCCs for departments in the lab (for tracking purposes).</a:t>
            </a:r>
          </a:p>
          <a:p>
            <a:pPr lvl="1"/>
            <a:r>
              <a:rPr lang="en-US" sz="1800" dirty="0"/>
              <a:t>OLCC still must begin with same first letter as region, but can have up to 11 </a:t>
            </a:r>
            <a:r>
              <a:rPr lang="en-US" sz="1800" dirty="0" smtClean="0"/>
              <a:t>characters; 5 characters is recommended if SoftBANK is present</a:t>
            </a:r>
            <a:endParaRPr lang="en-US" sz="1800" dirty="0"/>
          </a:p>
          <a:p>
            <a:pPr lvl="0"/>
            <a:r>
              <a:rPr lang="en-US" sz="1800" dirty="0"/>
              <a:t>Environment Setup Table – just FYI – only lists environment numbers and what they are generally associated with.</a:t>
            </a:r>
          </a:p>
          <a:p>
            <a:pPr lvl="0"/>
            <a:r>
              <a:rPr lang="en-US" sz="1800" dirty="0"/>
              <a:t>Doctor HIS setup table removed</a:t>
            </a:r>
            <a:r>
              <a:rPr lang="en-US" sz="1800" dirty="0" smtClean="0"/>
              <a:t>.</a:t>
            </a:r>
            <a:endParaRPr lang="en-US" sz="1800" dirty="0"/>
          </a:p>
        </p:txBody>
      </p:sp>
    </p:spTree>
    <p:extLst>
      <p:ext uri="{BB962C8B-B14F-4D97-AF65-F5344CB8AC3E}">
        <p14:creationId xmlns:p14="http://schemas.microsoft.com/office/powerpoint/2010/main" val="948049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endParaRPr lang="en-US" dirty="0"/>
          </a:p>
        </p:txBody>
      </p:sp>
      <p:sp>
        <p:nvSpPr>
          <p:cNvPr id="3" name="Content Placeholder 2"/>
          <p:cNvSpPr>
            <a:spLocks noGrp="1"/>
          </p:cNvSpPr>
          <p:nvPr>
            <p:ph idx="1"/>
          </p:nvPr>
        </p:nvSpPr>
        <p:spPr>
          <a:xfrm>
            <a:off x="182880" y="1592132"/>
            <a:ext cx="8767482" cy="5181530"/>
          </a:xfrm>
        </p:spPr>
        <p:txBody>
          <a:bodyPr>
            <a:normAutofit fontScale="92500"/>
          </a:bodyPr>
          <a:lstStyle/>
          <a:p>
            <a:pPr lvl="0">
              <a:lnSpc>
                <a:spcPct val="110000"/>
              </a:lnSpc>
            </a:pPr>
            <a:r>
              <a:rPr lang="en-US" sz="2000" dirty="0"/>
              <a:t>Micro rules </a:t>
            </a:r>
            <a:r>
              <a:rPr lang="en-US" sz="2000" dirty="0" smtClean="0"/>
              <a:t>need to be reviewed</a:t>
            </a:r>
            <a:endParaRPr lang="en-US" sz="2000" dirty="0"/>
          </a:p>
          <a:p>
            <a:pPr lvl="0">
              <a:lnSpc>
                <a:spcPct val="110000"/>
              </a:lnSpc>
            </a:pPr>
            <a:r>
              <a:rPr lang="en-US" sz="2000" dirty="0"/>
              <a:t>Review existing </a:t>
            </a:r>
            <a:r>
              <a:rPr lang="en-US" sz="2000" dirty="0" smtClean="0"/>
              <a:t>auto-resulting </a:t>
            </a:r>
            <a:r>
              <a:rPr lang="en-US" sz="2000" dirty="0"/>
              <a:t>worklists. </a:t>
            </a:r>
            <a:r>
              <a:rPr lang="en-US" sz="2000" b="0" dirty="0"/>
              <a:t>There is now new setup available in 4.5.4 that allows one single worklist to be defined with various intervals at which to update </a:t>
            </a:r>
            <a:r>
              <a:rPr lang="en-US" sz="2000" b="0" dirty="0" smtClean="0"/>
              <a:t>(eliminating </a:t>
            </a:r>
            <a:r>
              <a:rPr lang="en-US" sz="2000" b="0" dirty="0"/>
              <a:t>the need for multiple </a:t>
            </a:r>
            <a:r>
              <a:rPr lang="en-US" sz="2000" b="0" dirty="0" smtClean="0"/>
              <a:t>auto-resulting worklists). </a:t>
            </a:r>
            <a:r>
              <a:rPr lang="en-US" sz="2000" b="0" dirty="0"/>
              <a:t>Old worklists should be removed from setup and the print scheduler should be adjusted accordingly.</a:t>
            </a:r>
          </a:p>
          <a:p>
            <a:pPr lvl="0">
              <a:lnSpc>
                <a:spcPct val="110000"/>
              </a:lnSpc>
            </a:pPr>
            <a:r>
              <a:rPr lang="en-US" sz="2000" dirty="0"/>
              <a:t>Review defined Epi runs </a:t>
            </a:r>
            <a:r>
              <a:rPr lang="en-US" sz="2000" b="0" dirty="0" smtClean="0"/>
              <a:t>- both </a:t>
            </a:r>
            <a:r>
              <a:rPr lang="en-US" sz="2000" b="0" dirty="0"/>
              <a:t>in Epi reports and any defined on scheduler.</a:t>
            </a:r>
          </a:p>
          <a:p>
            <a:pPr lvl="0">
              <a:lnSpc>
                <a:spcPct val="110000"/>
              </a:lnSpc>
            </a:pPr>
            <a:r>
              <a:rPr lang="en-US" sz="2000" dirty="0"/>
              <a:t>Review call procedure. </a:t>
            </a:r>
            <a:r>
              <a:rPr lang="en-US" sz="2000" b="0" dirty="0"/>
              <a:t>Micro calls can now be triggered via rules. It may require rules to be defined.</a:t>
            </a:r>
          </a:p>
          <a:p>
            <a:pPr lvl="0">
              <a:lnSpc>
                <a:spcPct val="110000"/>
              </a:lnSpc>
            </a:pPr>
            <a:r>
              <a:rPr lang="en-US" sz="2000" dirty="0"/>
              <a:t>Review flagging of significant or critical results.</a:t>
            </a:r>
          </a:p>
          <a:p>
            <a:pPr lvl="0">
              <a:lnSpc>
                <a:spcPct val="110000"/>
              </a:lnSpc>
            </a:pPr>
            <a:r>
              <a:rPr lang="en-US" sz="2000" dirty="0"/>
              <a:t>Delta checking </a:t>
            </a:r>
            <a:r>
              <a:rPr lang="en-US" sz="2000" b="0" dirty="0"/>
              <a:t>between orders can now be defined via SDR rules. </a:t>
            </a:r>
            <a:endParaRPr lang="en-US" sz="2000" b="0" dirty="0" smtClean="0"/>
          </a:p>
          <a:p>
            <a:pPr lvl="0">
              <a:lnSpc>
                <a:spcPct val="110000"/>
              </a:lnSpc>
            </a:pPr>
            <a:r>
              <a:rPr lang="en-US" sz="2000" dirty="0"/>
              <a:t>Review gram stain/culture cancel </a:t>
            </a:r>
            <a:r>
              <a:rPr lang="en-US" sz="2000" dirty="0" smtClean="0"/>
              <a:t>policy; </a:t>
            </a:r>
            <a:r>
              <a:rPr lang="en-US" sz="2000" b="0" dirty="0" smtClean="0"/>
              <a:t>automatic cancellation </a:t>
            </a:r>
            <a:r>
              <a:rPr lang="en-US" sz="2000" b="0" dirty="0"/>
              <a:t>of tests can be performed based on the result of another test.</a:t>
            </a:r>
          </a:p>
          <a:p>
            <a:pPr lvl="0">
              <a:lnSpc>
                <a:spcPct val="110000"/>
              </a:lnSpc>
            </a:pPr>
            <a:r>
              <a:rPr lang="en-US" sz="2000" dirty="0"/>
              <a:t>Integrated Epi reports for both </a:t>
            </a:r>
            <a:r>
              <a:rPr lang="en-US" sz="2000" dirty="0" smtClean="0"/>
              <a:t>Lab </a:t>
            </a:r>
            <a:r>
              <a:rPr lang="en-US" sz="2000" dirty="0"/>
              <a:t>and </a:t>
            </a:r>
            <a:r>
              <a:rPr lang="en-US" sz="2000" dirty="0" smtClean="0"/>
              <a:t>Micro</a:t>
            </a:r>
            <a:endParaRPr lang="en-US" sz="2000" dirty="0"/>
          </a:p>
          <a:p>
            <a:pPr>
              <a:lnSpc>
                <a:spcPct val="110000"/>
              </a:lnSpc>
            </a:pPr>
            <a:endParaRPr lang="en-US" sz="2000" dirty="0"/>
          </a:p>
        </p:txBody>
      </p:sp>
      <p:sp>
        <p:nvSpPr>
          <p:cNvPr id="4" name="Title 3"/>
          <p:cNvSpPr txBox="1">
            <a:spLocks/>
          </p:cNvSpPr>
          <p:nvPr/>
        </p:nvSpPr>
        <p:spPr>
          <a:xfrm>
            <a:off x="335279" y="762001"/>
            <a:ext cx="7831569" cy="711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a:lstStyle>
          <a:p>
            <a:r>
              <a:rPr lang="en-US" sz="4000" dirty="0" smtClean="0"/>
              <a:t>Microbiology</a:t>
            </a:r>
            <a:endParaRPr lang="en-US" sz="4000" dirty="0"/>
          </a:p>
        </p:txBody>
      </p:sp>
    </p:spTree>
    <p:extLst>
      <p:ext uri="{BB962C8B-B14F-4D97-AF65-F5344CB8AC3E}">
        <p14:creationId xmlns:p14="http://schemas.microsoft.com/office/powerpoint/2010/main" val="3270099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And Remember…</a:t>
            </a:r>
            <a:endParaRPr lang="en-US" sz="4000" dirty="0"/>
          </a:p>
        </p:txBody>
      </p:sp>
      <p:sp>
        <p:nvSpPr>
          <p:cNvPr id="3" name="Content Placeholder 2"/>
          <p:cNvSpPr>
            <a:spLocks noGrp="1"/>
          </p:cNvSpPr>
          <p:nvPr>
            <p:ph idx="1"/>
          </p:nvPr>
        </p:nvSpPr>
        <p:spPr>
          <a:xfrm>
            <a:off x="182880" y="1592132"/>
            <a:ext cx="8767482" cy="5265868"/>
          </a:xfrm>
        </p:spPr>
        <p:txBody>
          <a:bodyPr>
            <a:normAutofit/>
          </a:bodyPr>
          <a:lstStyle/>
          <a:p>
            <a:pPr marL="228600" lvl="1">
              <a:lnSpc>
                <a:spcPct val="100000"/>
              </a:lnSpc>
              <a:spcBef>
                <a:spcPts val="1000"/>
              </a:spcBef>
              <a:buBlip>
                <a:blip r:embed="rId2"/>
              </a:buBlip>
            </a:pPr>
            <a:r>
              <a:rPr lang="en-US" sz="2000" b="0" dirty="0" smtClean="0"/>
              <a:t>Patient </a:t>
            </a:r>
            <a:r>
              <a:rPr lang="en-US" sz="2000" b="0" dirty="0"/>
              <a:t>data will not be converted, but will be stored in an archive database, accessible from many screens</a:t>
            </a:r>
            <a:r>
              <a:rPr lang="en-US" sz="2000" b="0" dirty="0" smtClean="0"/>
              <a:t>. You </a:t>
            </a:r>
            <a:r>
              <a:rPr lang="en-US" sz="2000" b="0" dirty="0"/>
              <a:t>will also need to determine what Quick Access Bridges to their 4.0 system they would like to have available from the Tools option in Lab/Mic. </a:t>
            </a:r>
          </a:p>
          <a:p>
            <a:pPr>
              <a:lnSpc>
                <a:spcPct val="100000"/>
              </a:lnSpc>
            </a:pPr>
            <a:r>
              <a:rPr lang="en-US" sz="2000" b="0" dirty="0" smtClean="0"/>
              <a:t>Removal </a:t>
            </a:r>
            <a:r>
              <a:rPr lang="en-US" sz="2000" b="0" dirty="0"/>
              <a:t>of old </a:t>
            </a:r>
            <a:r>
              <a:rPr lang="en-US" sz="2000" b="0" dirty="0" smtClean="0"/>
              <a:t>setup is important.  The </a:t>
            </a:r>
            <a:r>
              <a:rPr lang="en-US" sz="2000" b="0" dirty="0"/>
              <a:t>4.0 system and patient information will not be accessible in anything other than for viewing and printing from the 4.5 system. Therefore, old files can be removed to remove clutter and allow future use of previously used IDs. </a:t>
            </a:r>
            <a:r>
              <a:rPr lang="en-US" sz="2000" b="0" dirty="0" smtClean="0"/>
              <a:t>SCC can remove most of these by a </a:t>
            </a:r>
            <a:r>
              <a:rPr lang="en-US" sz="2000" b="0" dirty="0" err="1" smtClean="0"/>
              <a:t>script.Items</a:t>
            </a:r>
            <a:r>
              <a:rPr lang="en-US" sz="2000" b="0" dirty="0" smtClean="0"/>
              <a:t> </a:t>
            </a:r>
            <a:r>
              <a:rPr lang="en-US" sz="2000" b="0" dirty="0"/>
              <a:t>to consider removing include: </a:t>
            </a:r>
          </a:p>
          <a:p>
            <a:pPr lvl="1">
              <a:lnSpc>
                <a:spcPct val="100000"/>
              </a:lnSpc>
            </a:pPr>
            <a:r>
              <a:rPr lang="en-US" sz="2000" b="0" dirty="0"/>
              <a:t>Inactive and expired canned messages</a:t>
            </a:r>
          </a:p>
          <a:p>
            <a:pPr lvl="1">
              <a:lnSpc>
                <a:spcPct val="100000"/>
              </a:lnSpc>
            </a:pPr>
            <a:r>
              <a:rPr lang="en-US" sz="2000" b="0" dirty="0"/>
              <a:t>Inactive tests – include updates to templates and reports</a:t>
            </a:r>
          </a:p>
          <a:p>
            <a:pPr lvl="1">
              <a:lnSpc>
                <a:spcPct val="100000"/>
              </a:lnSpc>
            </a:pPr>
            <a:r>
              <a:rPr lang="en-US" sz="2000" b="0" dirty="0"/>
              <a:t>Expired reference ranges</a:t>
            </a:r>
          </a:p>
          <a:p>
            <a:pPr lvl="1">
              <a:lnSpc>
                <a:spcPct val="100000"/>
              </a:lnSpc>
            </a:pPr>
            <a:r>
              <a:rPr lang="en-US" sz="2000" b="0" dirty="0"/>
              <a:t>Inactive Lab RBS rules and Micro rules.</a:t>
            </a:r>
          </a:p>
          <a:p>
            <a:pPr lvl="1">
              <a:lnSpc>
                <a:spcPct val="100000"/>
              </a:lnSpc>
            </a:pPr>
            <a:r>
              <a:rPr lang="en-US" sz="2000" b="0" dirty="0"/>
              <a:t>Other inactive setup files may be removed; Doctors, Drugs, Organisms, Keypads, </a:t>
            </a:r>
            <a:r>
              <a:rPr lang="en-US" sz="2000" b="0" dirty="0" smtClean="0"/>
              <a:t>Templates</a:t>
            </a:r>
            <a:endParaRPr lang="en-US" sz="2000" b="0" dirty="0"/>
          </a:p>
        </p:txBody>
      </p:sp>
    </p:spTree>
    <p:extLst>
      <p:ext uri="{BB962C8B-B14F-4D97-AF65-F5344CB8AC3E}">
        <p14:creationId xmlns:p14="http://schemas.microsoft.com/office/powerpoint/2010/main" val="18173396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Validation</a:t>
            </a:r>
            <a:endParaRPr lang="en-US" sz="4000" dirty="0"/>
          </a:p>
        </p:txBody>
      </p:sp>
      <p:sp>
        <p:nvSpPr>
          <p:cNvPr id="3" name="Content Placeholder 2"/>
          <p:cNvSpPr>
            <a:spLocks noGrp="1"/>
          </p:cNvSpPr>
          <p:nvPr>
            <p:ph idx="1"/>
          </p:nvPr>
        </p:nvSpPr>
        <p:spPr>
          <a:xfrm>
            <a:off x="182880" y="1592132"/>
            <a:ext cx="8767482" cy="2029957"/>
          </a:xfrm>
        </p:spPr>
        <p:txBody>
          <a:bodyPr>
            <a:normAutofit/>
          </a:bodyPr>
          <a:lstStyle/>
          <a:p>
            <a:pPr lvl="0"/>
            <a:r>
              <a:rPr lang="en-US" sz="2000" dirty="0"/>
              <a:t>System Validation plan </a:t>
            </a:r>
            <a:r>
              <a:rPr lang="en-US" sz="2000" dirty="0" smtClean="0"/>
              <a:t>– </a:t>
            </a:r>
            <a:r>
              <a:rPr lang="en-US" sz="2000" b="0" dirty="0" smtClean="0"/>
              <a:t>including </a:t>
            </a:r>
            <a:r>
              <a:rPr lang="en-US" sz="2000" b="0" dirty="0"/>
              <a:t>test scripts for testing scenarios, Unit testing and Integrated testing </a:t>
            </a:r>
            <a:r>
              <a:rPr lang="en-US" sz="2000" b="0" dirty="0" smtClean="0"/>
              <a:t>.</a:t>
            </a:r>
            <a:endParaRPr lang="en-US" sz="2000" dirty="0"/>
          </a:p>
          <a:p>
            <a:pPr lvl="0"/>
            <a:r>
              <a:rPr lang="en-US" sz="2000" dirty="0" smtClean="0"/>
              <a:t>Leave adequate time for validation and integrated testing</a:t>
            </a:r>
            <a:r>
              <a:rPr lang="en-US" sz="2000" b="0" dirty="0" smtClean="0"/>
              <a:t>.</a:t>
            </a:r>
          </a:p>
          <a:p>
            <a:pPr lvl="0"/>
            <a:r>
              <a:rPr lang="en-US" sz="2000" dirty="0" smtClean="0"/>
              <a:t>Assume everything in your system needs to be validated</a:t>
            </a:r>
            <a:endParaRPr lang="en-US" sz="2000" dirty="0"/>
          </a:p>
        </p:txBody>
      </p:sp>
      <p:graphicFrame>
        <p:nvGraphicFramePr>
          <p:cNvPr id="5" name="Diagram 4"/>
          <p:cNvGraphicFramePr/>
          <p:nvPr>
            <p:extLst>
              <p:ext uri="{D42A27DB-BD31-4B8C-83A1-F6EECF244321}">
                <p14:modId xmlns:p14="http://schemas.microsoft.com/office/powerpoint/2010/main" val="2089812508"/>
              </p:ext>
            </p:extLst>
          </p:nvPr>
        </p:nvGraphicFramePr>
        <p:xfrm>
          <a:off x="2626872" y="3255818"/>
          <a:ext cx="3718509"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63249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leadershipwithsass.com/wp-content/uploads/2010/08/RunningARaceResiz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6848" y="1287462"/>
            <a:ext cx="7062816" cy="4143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6796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INTRODUCTION</a:t>
            </a:r>
            <a:endParaRPr lang="en-US" sz="4000" dirty="0"/>
          </a:p>
        </p:txBody>
      </p:sp>
      <p:sp>
        <p:nvSpPr>
          <p:cNvPr id="4" name="Content Placeholder 3"/>
          <p:cNvSpPr>
            <a:spLocks noGrp="1"/>
          </p:cNvSpPr>
          <p:nvPr>
            <p:ph sz="half" idx="2"/>
          </p:nvPr>
        </p:nvSpPr>
        <p:spPr>
          <a:xfrm>
            <a:off x="458791" y="1607019"/>
            <a:ext cx="8305648" cy="1583120"/>
          </a:xfrm>
        </p:spPr>
        <p:txBody>
          <a:bodyPr>
            <a:noAutofit/>
          </a:bodyPr>
          <a:lstStyle/>
          <a:p>
            <a:pPr marL="0" indent="0">
              <a:lnSpc>
                <a:spcPct val="100000"/>
              </a:lnSpc>
              <a:buNone/>
            </a:pPr>
            <a:r>
              <a:rPr lang="en-US" sz="2800" dirty="0" smtClean="0"/>
              <a:t>PURPOSE of this SESSION:  </a:t>
            </a:r>
            <a:r>
              <a:rPr lang="en-US" sz="2800" b="0" dirty="0" smtClean="0"/>
              <a:t>to share our experience regarding 4.5 “</a:t>
            </a:r>
            <a:r>
              <a:rPr lang="en-US" sz="2800" b="0" dirty="0" err="1" smtClean="0"/>
              <a:t>Uplementations</a:t>
            </a:r>
            <a:r>
              <a:rPr lang="en-US" sz="2800" b="0" dirty="0" smtClean="0"/>
              <a:t>”.  </a:t>
            </a:r>
          </a:p>
          <a:p>
            <a:pPr marL="0" indent="0">
              <a:lnSpc>
                <a:spcPct val="100000"/>
              </a:lnSpc>
              <a:buNone/>
            </a:pPr>
            <a:r>
              <a:rPr lang="en-US" sz="2800" dirty="0" smtClean="0"/>
              <a:t>This Project is like a TRIATHLON:</a:t>
            </a:r>
          </a:p>
        </p:txBody>
      </p:sp>
      <p:sp>
        <p:nvSpPr>
          <p:cNvPr id="5" name="Content Placeholder 3"/>
          <p:cNvSpPr>
            <a:spLocks noGrp="1"/>
          </p:cNvSpPr>
          <p:nvPr>
            <p:ph sz="half" idx="2"/>
          </p:nvPr>
        </p:nvSpPr>
        <p:spPr>
          <a:xfrm>
            <a:off x="869925" y="3974367"/>
            <a:ext cx="7894514" cy="887269"/>
          </a:xfrm>
        </p:spPr>
        <p:txBody>
          <a:bodyPr>
            <a:normAutofit/>
          </a:bodyPr>
          <a:lstStyle/>
          <a:p>
            <a:pPr lvl="1"/>
            <a:r>
              <a:rPr lang="en-US" sz="2800" dirty="0" smtClean="0"/>
              <a:t>It’s NOT a SPRINT!  You need to be in it for the long haul</a:t>
            </a:r>
          </a:p>
        </p:txBody>
      </p:sp>
      <p:sp>
        <p:nvSpPr>
          <p:cNvPr id="6" name="Content Placeholder 3"/>
          <p:cNvSpPr>
            <a:spLocks noGrp="1"/>
          </p:cNvSpPr>
          <p:nvPr>
            <p:ph sz="half" idx="2"/>
          </p:nvPr>
        </p:nvSpPr>
        <p:spPr>
          <a:xfrm>
            <a:off x="869924" y="3284642"/>
            <a:ext cx="7894514" cy="595222"/>
          </a:xfrm>
        </p:spPr>
        <p:txBody>
          <a:bodyPr>
            <a:normAutofit/>
          </a:bodyPr>
          <a:lstStyle/>
          <a:p>
            <a:pPr lvl="1"/>
            <a:r>
              <a:rPr lang="en-US" sz="2800" dirty="0" smtClean="0"/>
              <a:t>It’s </a:t>
            </a:r>
            <a:r>
              <a:rPr lang="en-US" sz="2800" dirty="0"/>
              <a:t>a daunting undertaking</a:t>
            </a:r>
            <a:r>
              <a:rPr lang="en-US" sz="2800" dirty="0" smtClean="0"/>
              <a:t>.</a:t>
            </a:r>
            <a:endParaRPr lang="en-US" sz="2800" dirty="0"/>
          </a:p>
        </p:txBody>
      </p:sp>
      <p:sp>
        <p:nvSpPr>
          <p:cNvPr id="7" name="Content Placeholder 3"/>
          <p:cNvSpPr>
            <a:spLocks noGrp="1"/>
          </p:cNvSpPr>
          <p:nvPr>
            <p:ph sz="half" idx="2"/>
          </p:nvPr>
        </p:nvSpPr>
        <p:spPr>
          <a:xfrm>
            <a:off x="869925" y="4903855"/>
            <a:ext cx="7894513" cy="533679"/>
          </a:xfrm>
        </p:spPr>
        <p:txBody>
          <a:bodyPr>
            <a:normAutofit fontScale="92500"/>
          </a:bodyPr>
          <a:lstStyle/>
          <a:p>
            <a:pPr lvl="1"/>
            <a:r>
              <a:rPr lang="en-US" sz="2800" dirty="0" smtClean="0"/>
              <a:t>Some parts of it will seem easier to you than others</a:t>
            </a:r>
          </a:p>
        </p:txBody>
      </p:sp>
      <p:sp>
        <p:nvSpPr>
          <p:cNvPr id="8" name="Content Placeholder 3"/>
          <p:cNvSpPr>
            <a:spLocks noGrp="1"/>
          </p:cNvSpPr>
          <p:nvPr>
            <p:ph sz="half" idx="2"/>
          </p:nvPr>
        </p:nvSpPr>
        <p:spPr>
          <a:xfrm>
            <a:off x="869927" y="5559047"/>
            <a:ext cx="7894512" cy="529909"/>
          </a:xfrm>
        </p:spPr>
        <p:txBody>
          <a:bodyPr>
            <a:normAutofit/>
          </a:bodyPr>
          <a:lstStyle/>
          <a:p>
            <a:pPr lvl="1"/>
            <a:r>
              <a:rPr lang="en-US" sz="2800" dirty="0" smtClean="0"/>
              <a:t>You will be worn out when it’s done</a:t>
            </a:r>
          </a:p>
        </p:txBody>
      </p:sp>
      <p:sp>
        <p:nvSpPr>
          <p:cNvPr id="9" name="Content Placeholder 3"/>
          <p:cNvSpPr>
            <a:spLocks noGrp="1"/>
          </p:cNvSpPr>
          <p:nvPr>
            <p:ph sz="half" idx="2"/>
          </p:nvPr>
        </p:nvSpPr>
        <p:spPr>
          <a:xfrm>
            <a:off x="869927" y="6114498"/>
            <a:ext cx="7894512" cy="586596"/>
          </a:xfrm>
        </p:spPr>
        <p:txBody>
          <a:bodyPr>
            <a:normAutofit/>
          </a:bodyPr>
          <a:lstStyle/>
          <a:p>
            <a:pPr lvl="1"/>
            <a:r>
              <a:rPr lang="en-US" sz="2800" dirty="0" smtClean="0"/>
              <a:t>People will say that you are crazy</a:t>
            </a:r>
          </a:p>
          <a:p>
            <a:endParaRPr lang="en-US" sz="2800" dirty="0" smtClean="0"/>
          </a:p>
        </p:txBody>
      </p:sp>
    </p:spTree>
    <p:extLst>
      <p:ext uri="{BB962C8B-B14F-4D97-AF65-F5344CB8AC3E}">
        <p14:creationId xmlns:p14="http://schemas.microsoft.com/office/powerpoint/2010/main" val="3014024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1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10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1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1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Growing Community</a:t>
            </a:r>
            <a:endParaRPr lang="en-US" dirty="0"/>
          </a:p>
        </p:txBody>
      </p:sp>
      <p:sp>
        <p:nvSpPr>
          <p:cNvPr id="3" name="Content Placeholder 2"/>
          <p:cNvSpPr>
            <a:spLocks noGrp="1"/>
          </p:cNvSpPr>
          <p:nvPr>
            <p:ph sz="half" idx="1"/>
          </p:nvPr>
        </p:nvSpPr>
        <p:spPr>
          <a:xfrm>
            <a:off x="182879" y="1602889"/>
            <a:ext cx="4446270" cy="4087697"/>
          </a:xfrm>
        </p:spPr>
        <p:txBody>
          <a:bodyPr>
            <a:normAutofit fontScale="55000" lnSpcReduction="20000"/>
          </a:bodyPr>
          <a:lstStyle/>
          <a:p>
            <a:r>
              <a:rPr lang="en-US" dirty="0" smtClean="0"/>
              <a:t>14 </a:t>
            </a:r>
            <a:r>
              <a:rPr lang="en-US" dirty="0"/>
              <a:t>Clients are LIVE on 4.5:</a:t>
            </a:r>
          </a:p>
          <a:p>
            <a:pPr lvl="1"/>
            <a:r>
              <a:rPr lang="en-US" dirty="0" smtClean="0"/>
              <a:t>Baylor   (TX)</a:t>
            </a:r>
            <a:endParaRPr lang="en-US" dirty="0"/>
          </a:p>
          <a:p>
            <a:pPr lvl="1"/>
            <a:r>
              <a:rPr lang="en-US" dirty="0"/>
              <a:t>Copley Memorial Hospital   (IL</a:t>
            </a:r>
            <a:r>
              <a:rPr lang="en-US" dirty="0" smtClean="0"/>
              <a:t>)</a:t>
            </a:r>
          </a:p>
          <a:p>
            <a:pPr lvl="1"/>
            <a:r>
              <a:rPr lang="en-US" dirty="0"/>
              <a:t>Children’s Hosp. of Philadelphia (PA)</a:t>
            </a:r>
          </a:p>
          <a:p>
            <a:pPr lvl="1"/>
            <a:r>
              <a:rPr lang="en-US" dirty="0"/>
              <a:t>Johns Hopkins Health System  (MD)</a:t>
            </a:r>
          </a:p>
          <a:p>
            <a:pPr lvl="1"/>
            <a:r>
              <a:rPr lang="en-US" dirty="0"/>
              <a:t>Mayo  (MN)</a:t>
            </a:r>
          </a:p>
          <a:p>
            <a:pPr lvl="1"/>
            <a:r>
              <a:rPr lang="en-US" dirty="0" smtClean="0"/>
              <a:t>The </a:t>
            </a:r>
            <a:r>
              <a:rPr lang="en-US" dirty="0"/>
              <a:t>Methodist Hospital </a:t>
            </a:r>
            <a:r>
              <a:rPr lang="en-US" dirty="0" smtClean="0"/>
              <a:t>(TX)</a:t>
            </a:r>
          </a:p>
          <a:p>
            <a:pPr lvl="1"/>
            <a:r>
              <a:rPr lang="en-US" dirty="0" smtClean="0"/>
              <a:t>Montefiore  (NY)</a:t>
            </a:r>
          </a:p>
          <a:p>
            <a:pPr lvl="1"/>
            <a:r>
              <a:rPr lang="en-US" dirty="0"/>
              <a:t>Mount Sinai (NY)</a:t>
            </a:r>
          </a:p>
          <a:p>
            <a:pPr lvl="1"/>
            <a:r>
              <a:rPr lang="en-US" dirty="0" smtClean="0"/>
              <a:t>Northshore   </a:t>
            </a:r>
            <a:r>
              <a:rPr lang="en-US" dirty="0"/>
              <a:t>(IL)</a:t>
            </a:r>
          </a:p>
          <a:p>
            <a:pPr lvl="1"/>
            <a:r>
              <a:rPr lang="en-US" dirty="0" err="1" smtClean="0"/>
              <a:t>Ochsner</a:t>
            </a:r>
            <a:r>
              <a:rPr lang="en-US" dirty="0" smtClean="0"/>
              <a:t> </a:t>
            </a:r>
            <a:r>
              <a:rPr lang="en-US" dirty="0"/>
              <a:t>Health System </a:t>
            </a:r>
            <a:r>
              <a:rPr lang="en-US" dirty="0" smtClean="0"/>
              <a:t> (LA)</a:t>
            </a:r>
          </a:p>
          <a:p>
            <a:pPr lvl="1"/>
            <a:r>
              <a:rPr lang="en-US" dirty="0"/>
              <a:t>Rush University Medical Center  (IL)</a:t>
            </a:r>
          </a:p>
          <a:p>
            <a:pPr lvl="1"/>
            <a:r>
              <a:rPr lang="en-US" dirty="0" err="1" smtClean="0"/>
              <a:t>Warde</a:t>
            </a:r>
            <a:r>
              <a:rPr lang="en-US" dirty="0" smtClean="0"/>
              <a:t> </a:t>
            </a:r>
            <a:r>
              <a:rPr lang="en-US" dirty="0"/>
              <a:t>Clinical </a:t>
            </a:r>
            <a:r>
              <a:rPr lang="en-US" dirty="0" smtClean="0"/>
              <a:t>Laboratory   (MI)</a:t>
            </a:r>
          </a:p>
          <a:p>
            <a:pPr lvl="1"/>
            <a:r>
              <a:rPr lang="en-US" dirty="0" smtClean="0"/>
              <a:t>University </a:t>
            </a:r>
            <a:r>
              <a:rPr lang="en-US" dirty="0"/>
              <a:t>Health System (TX)</a:t>
            </a:r>
          </a:p>
          <a:p>
            <a:pPr lvl="1"/>
            <a:r>
              <a:rPr lang="en-US" dirty="0" smtClean="0"/>
              <a:t>University of Michigan   (MI)</a:t>
            </a:r>
          </a:p>
          <a:p>
            <a:pPr lvl="2"/>
            <a:endParaRPr lang="en-US" dirty="0"/>
          </a:p>
        </p:txBody>
      </p:sp>
      <p:sp>
        <p:nvSpPr>
          <p:cNvPr id="4" name="Content Placeholder 3"/>
          <p:cNvSpPr>
            <a:spLocks noGrp="1"/>
          </p:cNvSpPr>
          <p:nvPr>
            <p:ph sz="half" idx="2"/>
          </p:nvPr>
        </p:nvSpPr>
        <p:spPr>
          <a:xfrm>
            <a:off x="4629149" y="1602890"/>
            <a:ext cx="4514851" cy="4574074"/>
          </a:xfrm>
        </p:spPr>
        <p:txBody>
          <a:bodyPr>
            <a:normAutofit fontScale="55000" lnSpcReduction="20000"/>
          </a:bodyPr>
          <a:lstStyle/>
          <a:p>
            <a:r>
              <a:rPr lang="en-US" dirty="0" smtClean="0"/>
              <a:t>5 Clients are currently converting:</a:t>
            </a:r>
          </a:p>
          <a:p>
            <a:pPr lvl="1"/>
            <a:r>
              <a:rPr lang="en-US" sz="3300" dirty="0" smtClean="0"/>
              <a:t>Univ. of California San Diego (CA)</a:t>
            </a:r>
          </a:p>
          <a:p>
            <a:pPr lvl="1"/>
            <a:r>
              <a:rPr lang="en-US" sz="3300" dirty="0" smtClean="0"/>
              <a:t>University </a:t>
            </a:r>
            <a:r>
              <a:rPr lang="en-US" sz="3300" dirty="0" err="1" smtClean="0"/>
              <a:t>Hosp.and</a:t>
            </a:r>
            <a:r>
              <a:rPr lang="en-US" sz="3300" dirty="0" smtClean="0"/>
              <a:t> Health Sys. (OH)</a:t>
            </a:r>
          </a:p>
          <a:p>
            <a:pPr lvl="1"/>
            <a:r>
              <a:rPr lang="en-US" sz="3300" dirty="0" smtClean="0"/>
              <a:t>Atlantic Health System  (NJ)</a:t>
            </a:r>
          </a:p>
          <a:p>
            <a:pPr lvl="1"/>
            <a:r>
              <a:rPr lang="en-US" sz="3300" dirty="0" smtClean="0"/>
              <a:t>Kindred   (KY)</a:t>
            </a:r>
          </a:p>
          <a:p>
            <a:pPr lvl="1"/>
            <a:r>
              <a:rPr lang="en-US" sz="3300" dirty="0" smtClean="0"/>
              <a:t>Christiana Care Health System  (DE)</a:t>
            </a:r>
          </a:p>
          <a:p>
            <a:r>
              <a:rPr lang="en-US" dirty="0" smtClean="0"/>
              <a:t>4 New Clients are implementing:</a:t>
            </a:r>
          </a:p>
          <a:p>
            <a:pPr lvl="1"/>
            <a:r>
              <a:rPr lang="en-US" sz="3300" dirty="0" smtClean="0"/>
              <a:t>Capital Health Medical Center (NJ)</a:t>
            </a:r>
          </a:p>
          <a:p>
            <a:pPr lvl="1"/>
            <a:r>
              <a:rPr lang="en-US" sz="3300" dirty="0" smtClean="0"/>
              <a:t>Temple University Health System  (PA)</a:t>
            </a:r>
          </a:p>
          <a:p>
            <a:pPr lvl="1"/>
            <a:r>
              <a:rPr lang="en-US" sz="3300" dirty="0" smtClean="0"/>
              <a:t>National Jewish Hospital  (CO)</a:t>
            </a:r>
          </a:p>
          <a:p>
            <a:pPr lvl="1"/>
            <a:r>
              <a:rPr lang="en-US" sz="3300" dirty="0" smtClean="0"/>
              <a:t>PathWest   (Australia)</a:t>
            </a:r>
          </a:p>
          <a:p>
            <a:endParaRPr lang="en-US" dirty="0" smtClean="0"/>
          </a:p>
        </p:txBody>
      </p:sp>
      <p:sp>
        <p:nvSpPr>
          <p:cNvPr id="5" name="Rectangle 4"/>
          <p:cNvSpPr/>
          <p:nvPr/>
        </p:nvSpPr>
        <p:spPr>
          <a:xfrm>
            <a:off x="407391" y="5612593"/>
            <a:ext cx="4014112" cy="400110"/>
          </a:xfrm>
          <a:prstGeom prst="rect">
            <a:avLst/>
          </a:prstGeom>
        </p:spPr>
        <p:txBody>
          <a:bodyPr wrap="none">
            <a:spAutoFit/>
          </a:bodyPr>
          <a:lstStyle/>
          <a:p>
            <a:r>
              <a:rPr lang="en-US" sz="2000" b="1" dirty="0" smtClean="0"/>
              <a:t>(4 </a:t>
            </a:r>
            <a:r>
              <a:rPr lang="en-US" sz="2000" b="1" dirty="0"/>
              <a:t>were conversions from 4.0 to </a:t>
            </a:r>
            <a:r>
              <a:rPr lang="en-US" sz="2000" b="1" dirty="0" smtClean="0"/>
              <a:t>4.5)</a:t>
            </a:r>
            <a:endParaRPr lang="en-US" sz="2000" b="1" dirty="0"/>
          </a:p>
        </p:txBody>
      </p:sp>
    </p:spTree>
    <p:extLst>
      <p:ext uri="{BB962C8B-B14F-4D97-AF65-F5344CB8AC3E}">
        <p14:creationId xmlns:p14="http://schemas.microsoft.com/office/powerpoint/2010/main" val="27211631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Project Planning</a:t>
            </a:r>
            <a:endParaRPr lang="en-US" sz="4000" dirty="0"/>
          </a:p>
        </p:txBody>
      </p:sp>
      <p:sp>
        <p:nvSpPr>
          <p:cNvPr id="3" name="Content Placeholder 2"/>
          <p:cNvSpPr>
            <a:spLocks noGrp="1"/>
          </p:cNvSpPr>
          <p:nvPr>
            <p:ph idx="1"/>
          </p:nvPr>
        </p:nvSpPr>
        <p:spPr>
          <a:xfrm>
            <a:off x="182880" y="1775534"/>
            <a:ext cx="8767482" cy="4749553"/>
          </a:xfrm>
        </p:spPr>
        <p:txBody>
          <a:bodyPr>
            <a:normAutofit/>
          </a:bodyPr>
          <a:lstStyle/>
          <a:p>
            <a:r>
              <a:rPr lang="en-US" sz="2000" dirty="0" smtClean="0"/>
              <a:t>The move to 4.5 is NOT </a:t>
            </a:r>
            <a:r>
              <a:rPr lang="en-US" sz="2000" u="sng" dirty="0" smtClean="0"/>
              <a:t>just</a:t>
            </a:r>
            <a:r>
              <a:rPr lang="en-US" sz="2000" dirty="0" smtClean="0"/>
              <a:t> an upgrade</a:t>
            </a:r>
          </a:p>
          <a:p>
            <a:pPr lvl="1"/>
            <a:r>
              <a:rPr lang="en-US" sz="2000" b="0" dirty="0" smtClean="0"/>
              <a:t>designed differently, set up differently and works differently</a:t>
            </a:r>
          </a:p>
          <a:p>
            <a:pPr lvl="1"/>
            <a:r>
              <a:rPr lang="en-US" sz="2000" b="0" dirty="0" smtClean="0"/>
              <a:t>Don’t underestimate the effort</a:t>
            </a:r>
          </a:p>
          <a:p>
            <a:r>
              <a:rPr lang="en-US" sz="2000" dirty="0" smtClean="0"/>
              <a:t>Other application upgrades will be required</a:t>
            </a:r>
          </a:p>
          <a:p>
            <a:r>
              <a:rPr lang="en-US" sz="2000" dirty="0" smtClean="0"/>
              <a:t>Will probably require new or upgraded hardware</a:t>
            </a:r>
          </a:p>
          <a:p>
            <a:r>
              <a:rPr lang="en-US" sz="2000" dirty="0" smtClean="0"/>
              <a:t>Requires adequate staff – </a:t>
            </a:r>
            <a:r>
              <a:rPr lang="en-US" sz="2000" b="0" dirty="0" smtClean="0"/>
              <a:t>estimated to be about half of the allotment for the original implementation.  </a:t>
            </a:r>
          </a:p>
          <a:p>
            <a:r>
              <a:rPr lang="en-US" sz="2000" dirty="0" smtClean="0"/>
              <a:t>Requires adequate time – </a:t>
            </a:r>
            <a:r>
              <a:rPr lang="en-US" sz="2000" b="0" dirty="0" smtClean="0"/>
              <a:t>typically 16-20 months from contract signing</a:t>
            </a:r>
          </a:p>
          <a:p>
            <a:r>
              <a:rPr lang="en-US" sz="2000" dirty="0" smtClean="0"/>
              <a:t>Some workflows WILL change</a:t>
            </a:r>
          </a:p>
          <a:p>
            <a:r>
              <a:rPr lang="en-US" sz="2000" dirty="0" smtClean="0"/>
              <a:t>Staff education and training is a critical component. </a:t>
            </a:r>
            <a:r>
              <a:rPr lang="en-US" sz="2000" b="0" dirty="0" smtClean="0"/>
              <a:t>Do not assume end users know how the new system will work.</a:t>
            </a:r>
            <a:endParaRPr lang="en-US" sz="2000" b="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4968" y="322896"/>
            <a:ext cx="1345002" cy="997905"/>
          </a:xfrm>
          <a:prstGeom prst="rect">
            <a:avLst/>
          </a:prstGeom>
        </p:spPr>
      </p:pic>
    </p:spTree>
    <p:extLst>
      <p:ext uri="{BB962C8B-B14F-4D97-AF65-F5344CB8AC3E}">
        <p14:creationId xmlns:p14="http://schemas.microsoft.com/office/powerpoint/2010/main" val="1520488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Project Planning</a:t>
            </a:r>
            <a:endParaRPr lang="en-US" sz="4000" dirty="0"/>
          </a:p>
        </p:txBody>
      </p:sp>
      <p:sp>
        <p:nvSpPr>
          <p:cNvPr id="3" name="Content Placeholder 2"/>
          <p:cNvSpPr>
            <a:spLocks noGrp="1"/>
          </p:cNvSpPr>
          <p:nvPr>
            <p:ph idx="1"/>
          </p:nvPr>
        </p:nvSpPr>
        <p:spPr/>
        <p:txBody>
          <a:bodyPr>
            <a:normAutofit/>
          </a:bodyPr>
          <a:lstStyle/>
          <a:p>
            <a:pPr marL="457200" indent="-457200">
              <a:lnSpc>
                <a:spcPct val="100000"/>
              </a:lnSpc>
              <a:spcBef>
                <a:spcPts val="600"/>
              </a:spcBef>
              <a:buFont typeface="+mj-lt"/>
              <a:buAutoNum type="arabicPeriod"/>
            </a:pPr>
            <a:r>
              <a:rPr lang="en-US" sz="2400" dirty="0" smtClean="0"/>
              <a:t>HARDWARE / SYSTEM CONSIDERATIONS</a:t>
            </a:r>
          </a:p>
          <a:p>
            <a:pPr lvl="1">
              <a:lnSpc>
                <a:spcPct val="100000"/>
              </a:lnSpc>
              <a:spcBef>
                <a:spcPts val="1000"/>
              </a:spcBef>
            </a:pPr>
            <a:r>
              <a:rPr lang="en-US" sz="1800" b="0" dirty="0" smtClean="0"/>
              <a:t>Typically, a conversion to 4.5 is done on </a:t>
            </a:r>
            <a:r>
              <a:rPr lang="en-US" sz="1800" dirty="0" smtClean="0"/>
              <a:t>new hardware</a:t>
            </a:r>
            <a:r>
              <a:rPr lang="en-US" sz="1800" b="0" dirty="0" smtClean="0"/>
              <a:t>.  Make sure this is evaluated prior to starting the project</a:t>
            </a:r>
            <a:endParaRPr lang="en-US" sz="1800" b="0" dirty="0"/>
          </a:p>
          <a:p>
            <a:pPr lvl="1">
              <a:lnSpc>
                <a:spcPct val="100000"/>
              </a:lnSpc>
              <a:spcBef>
                <a:spcPts val="1000"/>
              </a:spcBef>
            </a:pPr>
            <a:r>
              <a:rPr lang="en-US" sz="1800" dirty="0" smtClean="0"/>
              <a:t>Servers </a:t>
            </a:r>
            <a:r>
              <a:rPr lang="en-US" sz="1800" dirty="0"/>
              <a:t>– </a:t>
            </a:r>
            <a:r>
              <a:rPr lang="en-US" sz="1800" b="0" dirty="0"/>
              <a:t>Adequate number for </a:t>
            </a:r>
            <a:r>
              <a:rPr lang="en-US" sz="1800" b="0" dirty="0" smtClean="0"/>
              <a:t>workflow.  To </a:t>
            </a:r>
            <a:r>
              <a:rPr lang="en-US" sz="1800" b="0" dirty="0"/>
              <a:t>date, most 4.5 clients have needed to have multiple instances of some servers </a:t>
            </a:r>
            <a:r>
              <a:rPr lang="en-US" sz="1800" b="0" dirty="0" smtClean="0"/>
              <a:t>(RBS, </a:t>
            </a:r>
            <a:r>
              <a:rPr lang="en-US" sz="1800" b="0" dirty="0" err="1" smtClean="0"/>
              <a:t>Autoreporting</a:t>
            </a:r>
            <a:r>
              <a:rPr lang="en-US" sz="1800" b="0" dirty="0" smtClean="0"/>
              <a:t>, Label) for enhanced performance. </a:t>
            </a:r>
          </a:p>
          <a:p>
            <a:pPr lvl="1">
              <a:lnSpc>
                <a:spcPct val="100000"/>
              </a:lnSpc>
              <a:spcBef>
                <a:spcPts val="1000"/>
              </a:spcBef>
            </a:pPr>
            <a:r>
              <a:rPr lang="en-US" sz="1800" dirty="0"/>
              <a:t>Web logic </a:t>
            </a:r>
            <a:r>
              <a:rPr lang="en-US" sz="1800" b="0" dirty="0" smtClean="0"/>
              <a:t>is required and must be configured correctly </a:t>
            </a:r>
          </a:p>
          <a:p>
            <a:pPr marL="457200" lvl="1" indent="0">
              <a:lnSpc>
                <a:spcPct val="100000"/>
              </a:lnSpc>
              <a:spcBef>
                <a:spcPts val="1000"/>
              </a:spcBef>
              <a:buNone/>
            </a:pPr>
            <a:endParaRPr lang="en-US" sz="1800" b="0" dirty="0"/>
          </a:p>
          <a:p>
            <a:pPr marL="457200" indent="-457200">
              <a:lnSpc>
                <a:spcPct val="100000"/>
              </a:lnSpc>
              <a:buFont typeface="+mj-lt"/>
              <a:buAutoNum type="arabicPeriod"/>
            </a:pPr>
            <a:r>
              <a:rPr lang="en-US" sz="2400" dirty="0" smtClean="0"/>
              <a:t>PROJECT MANAGEMENT CONSIDERATIONS</a:t>
            </a:r>
          </a:p>
          <a:p>
            <a:pPr lvl="1">
              <a:lnSpc>
                <a:spcPct val="100000"/>
              </a:lnSpc>
            </a:pPr>
            <a:r>
              <a:rPr lang="en-US" sz="2000" b="0" dirty="0" smtClean="0"/>
              <a:t>Project will be run by the Implementation Dept. using Implementation Team</a:t>
            </a:r>
          </a:p>
          <a:p>
            <a:pPr lvl="1">
              <a:lnSpc>
                <a:spcPct val="100000"/>
              </a:lnSpc>
            </a:pPr>
            <a:r>
              <a:rPr lang="en-US" sz="2000" b="0" dirty="0" smtClean="0"/>
              <a:t>Complex Activation Planning – remember BB patient data is converted while Lab/Mic patient data is not.</a:t>
            </a:r>
          </a:p>
          <a:p>
            <a:pPr lvl="1">
              <a:lnSpc>
                <a:spcPct val="100000"/>
              </a:lnSpc>
            </a:pPr>
            <a:r>
              <a:rPr lang="en-US" sz="2000" b="0" dirty="0" smtClean="0"/>
              <a:t>Consider Barcode and Order Wheel numbering in the new environment</a:t>
            </a:r>
            <a:endParaRPr lang="en-US" sz="2000" b="0" dirty="0"/>
          </a:p>
          <a:p>
            <a:pPr marL="0"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4968" y="322896"/>
            <a:ext cx="1345002" cy="997905"/>
          </a:xfrm>
          <a:prstGeom prst="rect">
            <a:avLst/>
          </a:prstGeom>
        </p:spPr>
      </p:pic>
    </p:spTree>
    <p:extLst>
      <p:ext uri="{BB962C8B-B14F-4D97-AF65-F5344CB8AC3E}">
        <p14:creationId xmlns:p14="http://schemas.microsoft.com/office/powerpoint/2010/main" val="3568425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Project Planning</a:t>
            </a:r>
            <a:endParaRPr lang="en-US" sz="4000" dirty="0"/>
          </a:p>
        </p:txBody>
      </p:sp>
      <p:sp>
        <p:nvSpPr>
          <p:cNvPr id="7" name="Footer Placeholder 3"/>
          <p:cNvSpPr txBox="1">
            <a:spLocks/>
          </p:cNvSpPr>
          <p:nvPr/>
        </p:nvSpPr>
        <p:spPr>
          <a:xfrm>
            <a:off x="88900" y="6553200"/>
            <a:ext cx="40386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 2015 SCC Soft Computer. All rights reserved.</a:t>
            </a:r>
            <a:endParaRPr lang="en-US" dirty="0"/>
          </a:p>
        </p:txBody>
      </p:sp>
      <p:sp>
        <p:nvSpPr>
          <p:cNvPr id="8" name="Text Box 37"/>
          <p:cNvSpPr txBox="1">
            <a:spLocks noChangeArrowheads="1"/>
          </p:cNvSpPr>
          <p:nvPr/>
        </p:nvSpPr>
        <p:spPr bwMode="auto">
          <a:xfrm>
            <a:off x="5892800" y="1509713"/>
            <a:ext cx="1504950" cy="3079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noFill/>
            <a:miter lim="800000"/>
            <a:headEnd type="none" w="sm" len="sm"/>
            <a:tailEnd type="none" w="sm" len="sm"/>
          </a:ln>
          <a:effectLst/>
        </p:spPr>
        <p:txBody>
          <a:bodyPr lIns="0" rIns="0">
            <a:spAutoFit/>
          </a:bodyPr>
          <a:lstStyle/>
          <a:p>
            <a:pPr algn="ctr" eaLnBrk="0" fontAlgn="auto" hangingPunct="0">
              <a:spcBef>
                <a:spcPts val="0"/>
              </a:spcBef>
              <a:spcAft>
                <a:spcPts val="0"/>
              </a:spcAft>
              <a:defRPr/>
            </a:pPr>
            <a:r>
              <a:rPr lang="en-US" sz="1400" b="1" dirty="0" smtClean="0">
                <a:latin typeface="Times" pitchFamily="18" charset="0"/>
                <a:cs typeface="+mn-cs"/>
              </a:rPr>
              <a:t>Q5</a:t>
            </a:r>
            <a:endParaRPr lang="en-US" sz="1400" b="1" dirty="0">
              <a:latin typeface="Times" pitchFamily="18" charset="0"/>
              <a:cs typeface="+mn-cs"/>
            </a:endParaRPr>
          </a:p>
        </p:txBody>
      </p:sp>
      <p:sp>
        <p:nvSpPr>
          <p:cNvPr id="9" name="Text Box 37"/>
          <p:cNvSpPr txBox="1">
            <a:spLocks noChangeArrowheads="1"/>
          </p:cNvSpPr>
          <p:nvPr/>
        </p:nvSpPr>
        <p:spPr bwMode="auto">
          <a:xfrm>
            <a:off x="4454525" y="1509713"/>
            <a:ext cx="1485900" cy="3079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noFill/>
            <a:miter lim="800000"/>
            <a:headEnd type="none" w="sm" len="sm"/>
            <a:tailEnd type="none" w="sm" len="sm"/>
          </a:ln>
          <a:effectLst/>
        </p:spPr>
        <p:txBody>
          <a:bodyPr lIns="0" rIns="0">
            <a:spAutoFit/>
          </a:bodyPr>
          <a:lstStyle/>
          <a:p>
            <a:pPr algn="ctr" eaLnBrk="0" fontAlgn="auto" hangingPunct="0">
              <a:spcBef>
                <a:spcPts val="0"/>
              </a:spcBef>
              <a:spcAft>
                <a:spcPts val="0"/>
              </a:spcAft>
              <a:defRPr/>
            </a:pPr>
            <a:r>
              <a:rPr lang="en-US" sz="1400" b="1" dirty="0" smtClean="0">
                <a:latin typeface="Times" pitchFamily="18" charset="0"/>
                <a:cs typeface="+mn-cs"/>
              </a:rPr>
              <a:t>Q4</a:t>
            </a:r>
            <a:endParaRPr lang="en-US" sz="1400" b="1" dirty="0">
              <a:latin typeface="Times" pitchFamily="18" charset="0"/>
              <a:cs typeface="+mn-cs"/>
            </a:endParaRPr>
          </a:p>
        </p:txBody>
      </p:sp>
      <p:sp>
        <p:nvSpPr>
          <p:cNvPr id="10" name="Text Box 37"/>
          <p:cNvSpPr txBox="1">
            <a:spLocks noChangeArrowheads="1"/>
          </p:cNvSpPr>
          <p:nvPr/>
        </p:nvSpPr>
        <p:spPr bwMode="auto">
          <a:xfrm>
            <a:off x="3021013" y="1509713"/>
            <a:ext cx="1482725" cy="3079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noFill/>
            <a:miter lim="800000"/>
            <a:headEnd type="none" w="sm" len="sm"/>
            <a:tailEnd type="none" w="sm" len="sm"/>
          </a:ln>
          <a:effectLst/>
        </p:spPr>
        <p:txBody>
          <a:bodyPr lIns="0" rIns="0">
            <a:spAutoFit/>
          </a:bodyPr>
          <a:lstStyle/>
          <a:p>
            <a:pPr algn="ctr" eaLnBrk="0" fontAlgn="auto" hangingPunct="0">
              <a:spcBef>
                <a:spcPts val="0"/>
              </a:spcBef>
              <a:spcAft>
                <a:spcPts val="0"/>
              </a:spcAft>
              <a:defRPr/>
            </a:pPr>
            <a:r>
              <a:rPr lang="en-US" sz="1400" b="1" dirty="0" smtClean="0">
                <a:latin typeface="Times" pitchFamily="18" charset="0"/>
                <a:cs typeface="+mn-cs"/>
              </a:rPr>
              <a:t>Q3</a:t>
            </a:r>
            <a:endParaRPr lang="en-US" sz="1400" b="1" dirty="0">
              <a:latin typeface="Times" pitchFamily="18" charset="0"/>
              <a:cs typeface="+mn-cs"/>
            </a:endParaRPr>
          </a:p>
        </p:txBody>
      </p:sp>
      <p:sp>
        <p:nvSpPr>
          <p:cNvPr id="11" name="Text Box 37"/>
          <p:cNvSpPr txBox="1">
            <a:spLocks noChangeArrowheads="1"/>
          </p:cNvSpPr>
          <p:nvPr/>
        </p:nvSpPr>
        <p:spPr bwMode="auto">
          <a:xfrm>
            <a:off x="1571625" y="1509713"/>
            <a:ext cx="1497013" cy="3079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noFill/>
            <a:miter lim="800000"/>
            <a:headEnd type="none" w="sm" len="sm"/>
            <a:tailEnd type="none" w="sm" len="sm"/>
          </a:ln>
          <a:effectLst/>
        </p:spPr>
        <p:txBody>
          <a:bodyPr lIns="0" rIns="0">
            <a:spAutoFit/>
          </a:bodyPr>
          <a:lstStyle/>
          <a:p>
            <a:pPr algn="ctr" eaLnBrk="0" fontAlgn="auto" hangingPunct="0">
              <a:spcBef>
                <a:spcPts val="0"/>
              </a:spcBef>
              <a:spcAft>
                <a:spcPts val="0"/>
              </a:spcAft>
              <a:defRPr/>
            </a:pPr>
            <a:r>
              <a:rPr lang="en-US" sz="1400" b="1" dirty="0" smtClean="0">
                <a:latin typeface="Times" pitchFamily="18" charset="0"/>
                <a:cs typeface="+mn-cs"/>
              </a:rPr>
              <a:t>Q2</a:t>
            </a:r>
            <a:endParaRPr lang="en-US" sz="1400" b="1" dirty="0">
              <a:latin typeface="Times" pitchFamily="18" charset="0"/>
              <a:cs typeface="+mn-cs"/>
            </a:endParaRPr>
          </a:p>
        </p:txBody>
      </p:sp>
      <p:sp>
        <p:nvSpPr>
          <p:cNvPr id="12" name="Text Box 37"/>
          <p:cNvSpPr txBox="1">
            <a:spLocks noChangeArrowheads="1"/>
          </p:cNvSpPr>
          <p:nvPr/>
        </p:nvSpPr>
        <p:spPr bwMode="auto">
          <a:xfrm>
            <a:off x="128588" y="1509713"/>
            <a:ext cx="1490662" cy="3079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noFill/>
            <a:miter lim="800000"/>
            <a:headEnd type="none" w="sm" len="sm"/>
            <a:tailEnd type="none" w="sm" len="sm"/>
          </a:ln>
          <a:effectLst/>
        </p:spPr>
        <p:txBody>
          <a:bodyPr lIns="0" rIns="0">
            <a:spAutoFit/>
          </a:bodyPr>
          <a:lstStyle/>
          <a:p>
            <a:pPr algn="ctr" eaLnBrk="0" fontAlgn="auto" hangingPunct="0">
              <a:spcBef>
                <a:spcPts val="0"/>
              </a:spcBef>
              <a:spcAft>
                <a:spcPts val="0"/>
              </a:spcAft>
              <a:defRPr/>
            </a:pPr>
            <a:r>
              <a:rPr lang="en-US" sz="1400" b="1" dirty="0" smtClean="0">
                <a:latin typeface="Times" pitchFamily="18" charset="0"/>
                <a:cs typeface="+mn-cs"/>
              </a:rPr>
              <a:t>Q1</a:t>
            </a:r>
            <a:endParaRPr lang="en-US" sz="1400" b="1" dirty="0">
              <a:latin typeface="Times" pitchFamily="18" charset="0"/>
              <a:cs typeface="+mn-cs"/>
            </a:endParaRPr>
          </a:p>
        </p:txBody>
      </p:sp>
      <p:sp>
        <p:nvSpPr>
          <p:cNvPr id="13" name="Text Box 37"/>
          <p:cNvSpPr txBox="1">
            <a:spLocks noChangeArrowheads="1"/>
          </p:cNvSpPr>
          <p:nvPr/>
        </p:nvSpPr>
        <p:spPr bwMode="auto">
          <a:xfrm>
            <a:off x="7350125" y="1509713"/>
            <a:ext cx="1508125" cy="3079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12700">
            <a:noFill/>
            <a:miter lim="800000"/>
            <a:headEnd type="none" w="sm" len="sm"/>
            <a:tailEnd type="none" w="sm" len="sm"/>
          </a:ln>
          <a:effectLst/>
        </p:spPr>
        <p:txBody>
          <a:bodyPr lIns="0" rIns="0">
            <a:spAutoFit/>
          </a:bodyPr>
          <a:lstStyle/>
          <a:p>
            <a:pPr algn="ctr" eaLnBrk="0" fontAlgn="auto" hangingPunct="0">
              <a:spcBef>
                <a:spcPts val="0"/>
              </a:spcBef>
              <a:spcAft>
                <a:spcPts val="0"/>
              </a:spcAft>
              <a:defRPr/>
            </a:pPr>
            <a:r>
              <a:rPr lang="en-US" sz="1400" b="1" smtClean="0">
                <a:latin typeface="Times" pitchFamily="18" charset="0"/>
                <a:cs typeface="+mn-cs"/>
              </a:rPr>
              <a:t>Q6</a:t>
            </a:r>
            <a:endParaRPr lang="en-US" sz="1400" b="1" dirty="0">
              <a:latin typeface="Times" pitchFamily="18" charset="0"/>
              <a:cs typeface="+mn-cs"/>
            </a:endParaRPr>
          </a:p>
        </p:txBody>
      </p:sp>
      <p:cxnSp>
        <p:nvCxnSpPr>
          <p:cNvPr id="14" name="Straight Connector 13"/>
          <p:cNvCxnSpPr/>
          <p:nvPr/>
        </p:nvCxnSpPr>
        <p:spPr>
          <a:xfrm rot="5400000">
            <a:off x="-1022350" y="4046538"/>
            <a:ext cx="5135563" cy="396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471488" y="4019550"/>
            <a:ext cx="5137150" cy="41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870076" y="4005262"/>
            <a:ext cx="5137150" cy="41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12507" y="3979069"/>
            <a:ext cx="5137150" cy="396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299619" y="4004469"/>
            <a:ext cx="5135563" cy="41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7870065" y="1831976"/>
            <a:ext cx="637925" cy="4721224"/>
          </a:xfrm>
          <a:prstGeom prst="roundRect">
            <a:avLst/>
          </a:prstGeom>
          <a:solidFill>
            <a:srgbClr val="FDF828"/>
          </a:solidFill>
          <a:ln w="12700">
            <a:solidFill>
              <a:schemeClr val="tx1"/>
            </a:solidFill>
          </a:ln>
          <a:effectLst>
            <a:innerShdw blurRad="63500" dist="50800" dir="5400000">
              <a:prstClr val="black">
                <a:alpha val="50000"/>
              </a:prstClr>
            </a:innerShdw>
          </a:effectLst>
          <a:sp3d/>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b="1" dirty="0">
                <a:solidFill>
                  <a:schemeClr val="tx1"/>
                </a:solidFill>
              </a:rPr>
              <a:t>LIVE</a:t>
            </a:r>
          </a:p>
        </p:txBody>
      </p:sp>
      <p:cxnSp>
        <p:nvCxnSpPr>
          <p:cNvPr id="20" name="Straight Connector 19"/>
          <p:cNvCxnSpPr/>
          <p:nvPr/>
        </p:nvCxnSpPr>
        <p:spPr>
          <a:xfrm flipV="1">
            <a:off x="114300" y="1446213"/>
            <a:ext cx="8766175" cy="17462"/>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98425" y="1477963"/>
            <a:ext cx="8774113" cy="5132387"/>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3" name="Group 130"/>
          <p:cNvGrpSpPr>
            <a:grpSpLocks/>
          </p:cNvGrpSpPr>
          <p:nvPr/>
        </p:nvGrpSpPr>
        <p:grpSpPr bwMode="auto">
          <a:xfrm>
            <a:off x="1920812" y="4257927"/>
            <a:ext cx="1605742" cy="225634"/>
            <a:chOff x="1981200" y="3074988"/>
            <a:chExt cx="1363663" cy="209901"/>
          </a:xfrm>
        </p:grpSpPr>
        <p:sp>
          <p:nvSpPr>
            <p:cNvPr id="33" name="Rounded Rectangle 32"/>
            <p:cNvSpPr/>
            <p:nvPr/>
          </p:nvSpPr>
          <p:spPr bwMode="auto">
            <a:xfrm>
              <a:off x="1981200" y="3088641"/>
              <a:ext cx="1363663" cy="196248"/>
            </a:xfrm>
            <a:prstGeom prst="roundRect">
              <a:avLst/>
            </a:prstGeom>
            <a:solidFill>
              <a:schemeClr val="accent5">
                <a:lumMod val="60000"/>
                <a:lumOff val="40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34" name="Text Box 7"/>
            <p:cNvSpPr txBox="1">
              <a:spLocks noChangeArrowheads="1"/>
            </p:cNvSpPr>
            <p:nvPr/>
          </p:nvSpPr>
          <p:spPr bwMode="auto">
            <a:xfrm>
              <a:off x="2243551" y="3074988"/>
              <a:ext cx="738301" cy="198516"/>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50" b="1" dirty="0">
                  <a:latin typeface="+mn-lt"/>
                  <a:cs typeface="+mn-cs"/>
                </a:rPr>
                <a:t>Coding</a:t>
              </a:r>
            </a:p>
          </p:txBody>
        </p:sp>
      </p:grpSp>
      <p:grpSp>
        <p:nvGrpSpPr>
          <p:cNvPr id="24" name="Group 206"/>
          <p:cNvGrpSpPr>
            <a:grpSpLocks/>
          </p:cNvGrpSpPr>
          <p:nvPr/>
        </p:nvGrpSpPr>
        <p:grpSpPr bwMode="auto">
          <a:xfrm>
            <a:off x="3546362" y="4257928"/>
            <a:ext cx="1898756" cy="236446"/>
            <a:chOff x="2324101" y="5151761"/>
            <a:chExt cx="1569720" cy="213390"/>
          </a:xfrm>
        </p:grpSpPr>
        <p:sp>
          <p:nvSpPr>
            <p:cNvPr id="31" name="Rounded Rectangle 30"/>
            <p:cNvSpPr/>
            <p:nvPr/>
          </p:nvSpPr>
          <p:spPr bwMode="auto">
            <a:xfrm>
              <a:off x="2324101" y="5151761"/>
              <a:ext cx="1569720" cy="213390"/>
            </a:xfrm>
            <a:prstGeom prst="roundRect">
              <a:avLst/>
            </a:prstGeom>
            <a:solidFill>
              <a:schemeClr val="accent5">
                <a:lumMod val="60000"/>
                <a:lumOff val="40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32" name="Text Box 7"/>
            <p:cNvSpPr txBox="1">
              <a:spLocks noChangeArrowheads="1"/>
            </p:cNvSpPr>
            <p:nvPr/>
          </p:nvSpPr>
          <p:spPr bwMode="auto">
            <a:xfrm>
              <a:off x="2324102" y="5155248"/>
              <a:ext cx="1523998" cy="198516"/>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50" b="1" dirty="0">
                  <a:latin typeface="+mn-lt"/>
                  <a:cs typeface="+mn-cs"/>
                </a:rPr>
                <a:t>Testing, Validation</a:t>
              </a:r>
            </a:p>
          </p:txBody>
        </p:sp>
      </p:grpSp>
      <p:grpSp>
        <p:nvGrpSpPr>
          <p:cNvPr id="25" name="Group 139"/>
          <p:cNvGrpSpPr>
            <a:grpSpLocks/>
          </p:cNvGrpSpPr>
          <p:nvPr/>
        </p:nvGrpSpPr>
        <p:grpSpPr bwMode="auto">
          <a:xfrm>
            <a:off x="5471387" y="4257927"/>
            <a:ext cx="1887032" cy="236447"/>
            <a:chOff x="5608638" y="3299459"/>
            <a:chExt cx="1866900" cy="214032"/>
          </a:xfrm>
        </p:grpSpPr>
        <p:sp>
          <p:nvSpPr>
            <p:cNvPr id="29" name="Rounded Rectangle 28"/>
            <p:cNvSpPr/>
            <p:nvPr/>
          </p:nvSpPr>
          <p:spPr bwMode="auto">
            <a:xfrm>
              <a:off x="5608638" y="3300101"/>
              <a:ext cx="1866900" cy="213390"/>
            </a:xfrm>
            <a:prstGeom prst="roundRect">
              <a:avLst/>
            </a:prstGeom>
            <a:solidFill>
              <a:schemeClr val="accent5">
                <a:lumMod val="60000"/>
                <a:lumOff val="40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30" name="Text Box 7"/>
            <p:cNvSpPr txBox="1">
              <a:spLocks noChangeArrowheads="1"/>
            </p:cNvSpPr>
            <p:nvPr/>
          </p:nvSpPr>
          <p:spPr bwMode="auto">
            <a:xfrm>
              <a:off x="5648358" y="3299459"/>
              <a:ext cx="1767598" cy="192550"/>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50" b="1" dirty="0" err="1">
                  <a:latin typeface="+mn-lt"/>
                  <a:cs typeface="+mn-cs"/>
                </a:rPr>
                <a:t>Int.Testing</a:t>
              </a:r>
              <a:endParaRPr lang="en-US" sz="1050" b="1" dirty="0">
                <a:latin typeface="+mn-lt"/>
                <a:cs typeface="+mn-cs"/>
              </a:endParaRPr>
            </a:p>
          </p:txBody>
        </p:sp>
      </p:grpSp>
      <p:grpSp>
        <p:nvGrpSpPr>
          <p:cNvPr id="26" name="Group 98"/>
          <p:cNvGrpSpPr>
            <a:grpSpLocks/>
          </p:cNvGrpSpPr>
          <p:nvPr/>
        </p:nvGrpSpPr>
        <p:grpSpPr bwMode="auto">
          <a:xfrm>
            <a:off x="1558918" y="4257927"/>
            <a:ext cx="336091" cy="207969"/>
            <a:chOff x="1303338" y="5881688"/>
            <a:chExt cx="336091" cy="207967"/>
          </a:xfrm>
        </p:grpSpPr>
        <p:sp>
          <p:nvSpPr>
            <p:cNvPr id="27" name="Rounded Rectangle 26"/>
            <p:cNvSpPr/>
            <p:nvPr/>
          </p:nvSpPr>
          <p:spPr bwMode="auto">
            <a:xfrm>
              <a:off x="1303338" y="5883321"/>
              <a:ext cx="332420" cy="206334"/>
            </a:xfrm>
            <a:prstGeom prst="roundRect">
              <a:avLst/>
            </a:prstGeom>
            <a:solidFill>
              <a:schemeClr val="accent5">
                <a:lumMod val="60000"/>
                <a:lumOff val="40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28" name="Text Box 7"/>
            <p:cNvSpPr txBox="1">
              <a:spLocks noChangeArrowheads="1"/>
            </p:cNvSpPr>
            <p:nvPr/>
          </p:nvSpPr>
          <p:spPr bwMode="auto">
            <a:xfrm>
              <a:off x="1314658" y="5881688"/>
              <a:ext cx="324771" cy="198824"/>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50" b="1" dirty="0">
                  <a:latin typeface="+mn-lt"/>
                  <a:cs typeface="+mn-cs"/>
                </a:rPr>
                <a:t>Spec</a:t>
              </a:r>
            </a:p>
          </p:txBody>
        </p:sp>
      </p:grpSp>
      <p:sp>
        <p:nvSpPr>
          <p:cNvPr id="35" name="Rounded Rectangle 34"/>
          <p:cNvSpPr/>
          <p:nvPr/>
        </p:nvSpPr>
        <p:spPr>
          <a:xfrm>
            <a:off x="909960" y="1818046"/>
            <a:ext cx="629916" cy="4711341"/>
          </a:xfrm>
          <a:prstGeom prst="roundRect">
            <a:avLst/>
          </a:prstGeom>
          <a:solidFill>
            <a:srgbClr val="FDF828"/>
          </a:solidFill>
          <a:ln w="12700">
            <a:solidFill>
              <a:schemeClr val="tx1"/>
            </a:solidFill>
          </a:ln>
          <a:effectLst>
            <a:innerShdw blurRad="63500" dist="50800" dir="5400000">
              <a:prstClr val="black">
                <a:alpha val="50000"/>
              </a:prstClr>
            </a:innerShdw>
          </a:effectLst>
          <a:sp3d/>
        </p:spPr>
        <p:style>
          <a:lnRef idx="2">
            <a:schemeClr val="accent1">
              <a:shade val="50000"/>
            </a:schemeClr>
          </a:lnRef>
          <a:fillRef idx="1">
            <a:schemeClr val="accent1"/>
          </a:fillRef>
          <a:effectRef idx="0">
            <a:schemeClr val="accent1"/>
          </a:effectRef>
          <a:fontRef idx="minor">
            <a:schemeClr val="lt1"/>
          </a:fontRef>
        </p:style>
        <p:txBody>
          <a:bodyPr vert="vert270" lIns="0" rIns="0" anchor="ctr"/>
          <a:lstStyle/>
          <a:p>
            <a:pPr algn="ctr" fontAlgn="auto">
              <a:spcBef>
                <a:spcPts val="0"/>
              </a:spcBef>
              <a:spcAft>
                <a:spcPts val="0"/>
              </a:spcAft>
              <a:defRPr/>
            </a:pPr>
            <a:r>
              <a:rPr lang="en-US" sz="1200" dirty="0">
                <a:solidFill>
                  <a:schemeClr val="tx1"/>
                </a:solidFill>
              </a:rPr>
              <a:t>New CPUs, Install SFW, convert setups</a:t>
            </a:r>
          </a:p>
        </p:txBody>
      </p:sp>
      <p:sp>
        <p:nvSpPr>
          <p:cNvPr id="36" name="Rounded Rectangle 35"/>
          <p:cNvSpPr/>
          <p:nvPr/>
        </p:nvSpPr>
        <p:spPr>
          <a:xfrm>
            <a:off x="7631181" y="1841378"/>
            <a:ext cx="234122" cy="4721224"/>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50000" t="50000" r="50000" b="50000"/>
            </a:path>
            <a:tileRect/>
          </a:gradFill>
          <a:ln w="12700">
            <a:solidFill>
              <a:schemeClr val="tx1"/>
            </a:solidFill>
          </a:ln>
          <a:effectLst>
            <a:innerShdw blurRad="63500" dist="50800" dir="5400000">
              <a:prstClr val="black">
                <a:alpha val="50000"/>
              </a:prstClr>
            </a:innerShdw>
          </a:effectLst>
          <a:sp3d/>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600" b="1" dirty="0">
                <a:solidFill>
                  <a:schemeClr val="tx1"/>
                </a:solidFill>
              </a:rPr>
              <a:t>SYSTEM  PREP</a:t>
            </a:r>
          </a:p>
        </p:txBody>
      </p:sp>
      <p:grpSp>
        <p:nvGrpSpPr>
          <p:cNvPr id="3" name="Group 2"/>
          <p:cNvGrpSpPr/>
          <p:nvPr/>
        </p:nvGrpSpPr>
        <p:grpSpPr>
          <a:xfrm>
            <a:off x="5371836" y="3375344"/>
            <a:ext cx="1978289" cy="254765"/>
            <a:chOff x="5059819" y="3417094"/>
            <a:chExt cx="1978289" cy="323850"/>
          </a:xfrm>
        </p:grpSpPr>
        <p:sp>
          <p:nvSpPr>
            <p:cNvPr id="38" name="Rounded Rectangle 37"/>
            <p:cNvSpPr/>
            <p:nvPr/>
          </p:nvSpPr>
          <p:spPr bwMode="auto">
            <a:xfrm>
              <a:off x="5059819" y="3417094"/>
              <a:ext cx="1978289" cy="323850"/>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sp>
          <p:nvSpPr>
            <p:cNvPr id="39" name="Text Box 7"/>
            <p:cNvSpPr txBox="1">
              <a:spLocks noChangeArrowheads="1"/>
            </p:cNvSpPr>
            <p:nvPr/>
          </p:nvSpPr>
          <p:spPr bwMode="auto">
            <a:xfrm>
              <a:off x="5548438" y="3473176"/>
              <a:ext cx="919043" cy="161583"/>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50" b="1" dirty="0">
                  <a:latin typeface="+mn-lt"/>
                  <a:cs typeface="+mn-cs"/>
                </a:rPr>
                <a:t>Validation</a:t>
              </a:r>
            </a:p>
          </p:txBody>
        </p:sp>
      </p:grpSp>
      <p:grpSp>
        <p:nvGrpSpPr>
          <p:cNvPr id="40" name="Group 122"/>
          <p:cNvGrpSpPr>
            <a:grpSpLocks/>
          </p:cNvGrpSpPr>
          <p:nvPr/>
        </p:nvGrpSpPr>
        <p:grpSpPr bwMode="auto">
          <a:xfrm>
            <a:off x="3072849" y="3375345"/>
            <a:ext cx="2124626" cy="251756"/>
            <a:chOff x="2863381" y="2102905"/>
            <a:chExt cx="1390491" cy="228498"/>
          </a:xfrm>
        </p:grpSpPr>
        <p:sp>
          <p:nvSpPr>
            <p:cNvPr id="52" name="Rounded Rectangle 51"/>
            <p:cNvSpPr/>
            <p:nvPr/>
          </p:nvSpPr>
          <p:spPr bwMode="auto">
            <a:xfrm>
              <a:off x="2910205" y="2102905"/>
              <a:ext cx="1303655" cy="228498"/>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53" name="Text Box 7"/>
            <p:cNvSpPr txBox="1">
              <a:spLocks noChangeArrowheads="1"/>
            </p:cNvSpPr>
            <p:nvPr/>
          </p:nvSpPr>
          <p:spPr bwMode="auto">
            <a:xfrm>
              <a:off x="2863381" y="2142193"/>
              <a:ext cx="1390491" cy="154027"/>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00" b="1" dirty="0">
                  <a:latin typeface="+mn-lt"/>
                  <a:cs typeface="+mn-cs"/>
                </a:rPr>
                <a:t>Instrument Testing</a:t>
              </a:r>
            </a:p>
          </p:txBody>
        </p:sp>
      </p:grpSp>
      <p:grpSp>
        <p:nvGrpSpPr>
          <p:cNvPr id="41" name="Group 85"/>
          <p:cNvGrpSpPr>
            <a:grpSpLocks/>
          </p:cNvGrpSpPr>
          <p:nvPr/>
        </p:nvGrpSpPr>
        <p:grpSpPr bwMode="auto">
          <a:xfrm>
            <a:off x="7275513" y="3354175"/>
            <a:ext cx="427614" cy="807966"/>
            <a:chOff x="4178281" y="5051425"/>
            <a:chExt cx="342919" cy="565150"/>
          </a:xfrm>
        </p:grpSpPr>
        <p:sp>
          <p:nvSpPr>
            <p:cNvPr id="50" name="Text Box 7"/>
            <p:cNvSpPr txBox="1">
              <a:spLocks noChangeArrowheads="1"/>
            </p:cNvSpPr>
            <p:nvPr/>
          </p:nvSpPr>
          <p:spPr bwMode="auto">
            <a:xfrm>
              <a:off x="4178281" y="5272361"/>
              <a:ext cx="342919" cy="344214"/>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00" dirty="0">
                  <a:latin typeface="+mn-lt"/>
                  <a:cs typeface="+mn-cs"/>
                </a:rPr>
                <a:t>End User</a:t>
              </a:r>
            </a:p>
          </p:txBody>
        </p:sp>
        <p:sp>
          <p:nvSpPr>
            <p:cNvPr id="51" name="Rounded Rectangle 50"/>
            <p:cNvSpPr/>
            <p:nvPr/>
          </p:nvSpPr>
          <p:spPr bwMode="auto">
            <a:xfrm>
              <a:off x="4254293" y="5051425"/>
              <a:ext cx="203299" cy="235156"/>
            </a:xfrm>
            <a:prstGeom prst="roundRect">
              <a:avLst/>
            </a:prstGeom>
            <a:solidFill>
              <a:srgbClr val="002060"/>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grpSp>
      <p:grpSp>
        <p:nvGrpSpPr>
          <p:cNvPr id="42" name="Group 86"/>
          <p:cNvGrpSpPr>
            <a:grpSpLocks/>
          </p:cNvGrpSpPr>
          <p:nvPr/>
        </p:nvGrpSpPr>
        <p:grpSpPr bwMode="auto">
          <a:xfrm>
            <a:off x="1946211" y="3089664"/>
            <a:ext cx="1702416" cy="267187"/>
            <a:chOff x="1497984" y="5087103"/>
            <a:chExt cx="970004" cy="209188"/>
          </a:xfrm>
        </p:grpSpPr>
        <p:sp>
          <p:nvSpPr>
            <p:cNvPr id="48" name="Rounded Rectangle 47"/>
            <p:cNvSpPr/>
            <p:nvPr/>
          </p:nvSpPr>
          <p:spPr bwMode="auto">
            <a:xfrm>
              <a:off x="1498426" y="5087103"/>
              <a:ext cx="969562" cy="209188"/>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49" name="Text Box 7"/>
            <p:cNvSpPr txBox="1">
              <a:spLocks noChangeArrowheads="1"/>
            </p:cNvSpPr>
            <p:nvPr/>
          </p:nvSpPr>
          <p:spPr bwMode="auto">
            <a:xfrm>
              <a:off x="1497984" y="5111921"/>
              <a:ext cx="922299" cy="104247"/>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50" b="1" dirty="0">
                  <a:latin typeface="+mn-lt"/>
                  <a:cs typeface="+mn-cs"/>
                </a:rPr>
                <a:t>File </a:t>
              </a:r>
              <a:r>
                <a:rPr lang="en-US" sz="1050" b="1" dirty="0" smtClean="0">
                  <a:latin typeface="+mn-lt"/>
                  <a:cs typeface="+mn-cs"/>
                </a:rPr>
                <a:t>Build / Process Flows</a:t>
              </a:r>
              <a:endParaRPr lang="en-US" sz="1050" b="1" dirty="0">
                <a:latin typeface="+mn-lt"/>
                <a:cs typeface="+mn-cs"/>
              </a:endParaRPr>
            </a:p>
          </p:txBody>
        </p:sp>
      </p:grpSp>
      <p:sp>
        <p:nvSpPr>
          <p:cNvPr id="43" name="Rounded Rectangle 42"/>
          <p:cNvSpPr/>
          <p:nvPr/>
        </p:nvSpPr>
        <p:spPr bwMode="auto">
          <a:xfrm>
            <a:off x="1565230" y="3089665"/>
            <a:ext cx="355581" cy="258034"/>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44" name="Text Box 7"/>
          <p:cNvSpPr txBox="1">
            <a:spLocks noChangeArrowheads="1"/>
          </p:cNvSpPr>
          <p:nvPr/>
        </p:nvSpPr>
        <p:spPr bwMode="auto">
          <a:xfrm>
            <a:off x="1581702" y="3146799"/>
            <a:ext cx="358603" cy="153888"/>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00" b="1" dirty="0">
                <a:latin typeface="+mn-lt"/>
                <a:cs typeface="+mn-cs"/>
              </a:rPr>
              <a:t>Train</a:t>
            </a:r>
          </a:p>
        </p:txBody>
      </p:sp>
      <p:grpSp>
        <p:nvGrpSpPr>
          <p:cNvPr id="45" name="Group 87"/>
          <p:cNvGrpSpPr>
            <a:grpSpLocks/>
          </p:cNvGrpSpPr>
          <p:nvPr/>
        </p:nvGrpSpPr>
        <p:grpSpPr bwMode="auto">
          <a:xfrm>
            <a:off x="5089462" y="3388580"/>
            <a:ext cx="342919" cy="570909"/>
            <a:chOff x="4178281" y="5051425"/>
            <a:chExt cx="342919" cy="565150"/>
          </a:xfrm>
        </p:grpSpPr>
        <p:sp>
          <p:nvSpPr>
            <p:cNvPr id="46" name="Text Box 7"/>
            <p:cNvSpPr txBox="1">
              <a:spLocks noChangeArrowheads="1"/>
            </p:cNvSpPr>
            <p:nvPr/>
          </p:nvSpPr>
          <p:spPr bwMode="auto">
            <a:xfrm>
              <a:off x="4178281" y="5272361"/>
              <a:ext cx="342919" cy="344214"/>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00" dirty="0">
                  <a:latin typeface="+mn-lt"/>
                  <a:cs typeface="+mn-cs"/>
                </a:rPr>
                <a:t>Super User</a:t>
              </a:r>
            </a:p>
          </p:txBody>
        </p:sp>
        <p:sp>
          <p:nvSpPr>
            <p:cNvPr id="47" name="Rounded Rectangle 46"/>
            <p:cNvSpPr/>
            <p:nvPr/>
          </p:nvSpPr>
          <p:spPr bwMode="auto">
            <a:xfrm>
              <a:off x="4254293" y="5051425"/>
              <a:ext cx="203299" cy="235156"/>
            </a:xfrm>
            <a:prstGeom prst="roundRect">
              <a:avLst/>
            </a:prstGeom>
            <a:solidFill>
              <a:srgbClr val="002060"/>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grpSp>
      <p:grpSp>
        <p:nvGrpSpPr>
          <p:cNvPr id="55" name="Group 121"/>
          <p:cNvGrpSpPr>
            <a:grpSpLocks/>
          </p:cNvGrpSpPr>
          <p:nvPr/>
        </p:nvGrpSpPr>
        <p:grpSpPr bwMode="auto">
          <a:xfrm>
            <a:off x="1519315" y="5118000"/>
            <a:ext cx="352425" cy="226105"/>
            <a:chOff x="1333500" y="2805113"/>
            <a:chExt cx="358775" cy="201612"/>
          </a:xfrm>
        </p:grpSpPr>
        <p:sp>
          <p:nvSpPr>
            <p:cNvPr id="66" name="Rounded Rectangle 65"/>
            <p:cNvSpPr/>
            <p:nvPr/>
          </p:nvSpPr>
          <p:spPr bwMode="auto">
            <a:xfrm>
              <a:off x="1379573" y="2805113"/>
              <a:ext cx="305069" cy="201612"/>
            </a:xfrm>
            <a:prstGeom prst="roundRect">
              <a:avLst/>
            </a:prstGeom>
            <a:gradFill>
              <a:gsLst>
                <a:gs pos="0">
                  <a:schemeClr val="accent6">
                    <a:lumMod val="60000"/>
                    <a:lumOff val="40000"/>
                  </a:schemeClr>
                </a:gs>
                <a:gs pos="50000">
                  <a:schemeClr val="accent6">
                    <a:lumMod val="60000"/>
                    <a:lumOff val="40000"/>
                  </a:schemeClr>
                </a:gs>
                <a:gs pos="100000">
                  <a:schemeClr val="accent6">
                    <a:lumMod val="75000"/>
                  </a:schemeClr>
                </a:gs>
              </a:gsLst>
              <a:lin ang="5400000" scaled="0"/>
            </a:gra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67" name="Text Box 7"/>
            <p:cNvSpPr txBox="1">
              <a:spLocks noChangeArrowheads="1"/>
            </p:cNvSpPr>
            <p:nvPr/>
          </p:nvSpPr>
          <p:spPr bwMode="auto">
            <a:xfrm>
              <a:off x="1333500" y="2827332"/>
              <a:ext cx="358775" cy="153350"/>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00" b="1" dirty="0">
                  <a:latin typeface="+mn-lt"/>
                  <a:cs typeface="+mn-cs"/>
                </a:rPr>
                <a:t>Train</a:t>
              </a:r>
            </a:p>
          </p:txBody>
        </p:sp>
      </p:grpSp>
      <p:grpSp>
        <p:nvGrpSpPr>
          <p:cNvPr id="56" name="Group 123"/>
          <p:cNvGrpSpPr>
            <a:grpSpLocks/>
          </p:cNvGrpSpPr>
          <p:nvPr/>
        </p:nvGrpSpPr>
        <p:grpSpPr bwMode="auto">
          <a:xfrm>
            <a:off x="1876502" y="5118000"/>
            <a:ext cx="2473325" cy="226106"/>
            <a:chOff x="1697037" y="2800350"/>
            <a:chExt cx="1533010" cy="186530"/>
          </a:xfrm>
        </p:grpSpPr>
        <p:sp>
          <p:nvSpPr>
            <p:cNvPr id="64" name="Rounded Rectangle 63"/>
            <p:cNvSpPr/>
            <p:nvPr/>
          </p:nvSpPr>
          <p:spPr bwMode="auto">
            <a:xfrm>
              <a:off x="1697037" y="2800350"/>
              <a:ext cx="1533010" cy="183836"/>
            </a:xfrm>
            <a:prstGeom prst="roundRect">
              <a:avLst/>
            </a:prstGeom>
            <a:gradFill>
              <a:gsLst>
                <a:gs pos="0">
                  <a:schemeClr val="accent6">
                    <a:lumMod val="60000"/>
                    <a:lumOff val="40000"/>
                  </a:schemeClr>
                </a:gs>
                <a:gs pos="50000">
                  <a:schemeClr val="accent6">
                    <a:lumMod val="60000"/>
                    <a:lumOff val="40000"/>
                  </a:schemeClr>
                </a:gs>
                <a:gs pos="100000">
                  <a:schemeClr val="accent6">
                    <a:lumMod val="75000"/>
                  </a:schemeClr>
                </a:gs>
              </a:gsLst>
              <a:lin ang="5400000" scaled="0"/>
            </a:gra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65" name="Text Box 7"/>
            <p:cNvSpPr txBox="1">
              <a:spLocks noChangeArrowheads="1"/>
            </p:cNvSpPr>
            <p:nvPr/>
          </p:nvSpPr>
          <p:spPr bwMode="auto">
            <a:xfrm>
              <a:off x="1736255" y="2825297"/>
              <a:ext cx="1281265" cy="161583"/>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50" b="1" dirty="0">
                  <a:latin typeface="+mn-lt"/>
                  <a:cs typeface="+mn-cs"/>
                </a:rPr>
                <a:t>File Build/Test Cases/Process Flows</a:t>
              </a:r>
            </a:p>
          </p:txBody>
        </p:sp>
      </p:grpSp>
      <p:grpSp>
        <p:nvGrpSpPr>
          <p:cNvPr id="57" name="Group 140"/>
          <p:cNvGrpSpPr>
            <a:grpSpLocks/>
          </p:cNvGrpSpPr>
          <p:nvPr/>
        </p:nvGrpSpPr>
        <p:grpSpPr bwMode="auto">
          <a:xfrm>
            <a:off x="4554343" y="5106518"/>
            <a:ext cx="2815649" cy="248610"/>
            <a:chOff x="3764606" y="3003825"/>
            <a:chExt cx="3688083" cy="221816"/>
          </a:xfrm>
        </p:grpSpPr>
        <p:sp>
          <p:nvSpPr>
            <p:cNvPr id="62" name="Rounded Rectangle 61"/>
            <p:cNvSpPr/>
            <p:nvPr/>
          </p:nvSpPr>
          <p:spPr bwMode="auto">
            <a:xfrm>
              <a:off x="3764606" y="3003825"/>
              <a:ext cx="3688083" cy="221816"/>
            </a:xfrm>
            <a:prstGeom prst="roundRect">
              <a:avLst/>
            </a:prstGeom>
            <a:gradFill>
              <a:gsLst>
                <a:gs pos="0">
                  <a:schemeClr val="accent6">
                    <a:lumMod val="60000"/>
                    <a:lumOff val="40000"/>
                  </a:schemeClr>
                </a:gs>
                <a:gs pos="50000">
                  <a:schemeClr val="accent6">
                    <a:lumMod val="60000"/>
                    <a:lumOff val="40000"/>
                  </a:schemeClr>
                </a:gs>
                <a:gs pos="100000">
                  <a:schemeClr val="accent6">
                    <a:lumMod val="75000"/>
                  </a:schemeClr>
                </a:gs>
              </a:gsLst>
              <a:lin ang="5400000" scaled="0"/>
            </a:gra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sp>
          <p:nvSpPr>
            <p:cNvPr id="63" name="Text Box 7"/>
            <p:cNvSpPr txBox="1">
              <a:spLocks noChangeArrowheads="1"/>
            </p:cNvSpPr>
            <p:nvPr/>
          </p:nvSpPr>
          <p:spPr bwMode="auto">
            <a:xfrm>
              <a:off x="4541520" y="3058110"/>
              <a:ext cx="2011679" cy="165150"/>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50" b="1" dirty="0">
                  <a:latin typeface="+mn-lt"/>
                  <a:cs typeface="+mn-cs"/>
                </a:rPr>
                <a:t>Testing / Validation</a:t>
              </a:r>
            </a:p>
          </p:txBody>
        </p:sp>
      </p:grpSp>
      <p:grpSp>
        <p:nvGrpSpPr>
          <p:cNvPr id="58" name="Group 90"/>
          <p:cNvGrpSpPr>
            <a:grpSpLocks/>
          </p:cNvGrpSpPr>
          <p:nvPr/>
        </p:nvGrpSpPr>
        <p:grpSpPr bwMode="auto">
          <a:xfrm>
            <a:off x="7323438" y="5118000"/>
            <a:ext cx="342919" cy="569161"/>
            <a:chOff x="4178281" y="5051425"/>
            <a:chExt cx="342919" cy="565150"/>
          </a:xfrm>
        </p:grpSpPr>
        <p:sp>
          <p:nvSpPr>
            <p:cNvPr id="60" name="Text Box 7"/>
            <p:cNvSpPr txBox="1">
              <a:spLocks noChangeArrowheads="1"/>
            </p:cNvSpPr>
            <p:nvPr/>
          </p:nvSpPr>
          <p:spPr bwMode="auto">
            <a:xfrm>
              <a:off x="4178281" y="5272361"/>
              <a:ext cx="342919" cy="344214"/>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00" dirty="0">
                  <a:latin typeface="+mn-lt"/>
                  <a:cs typeface="+mn-cs"/>
                </a:rPr>
                <a:t>End User</a:t>
              </a:r>
            </a:p>
          </p:txBody>
        </p:sp>
        <p:sp>
          <p:nvSpPr>
            <p:cNvPr id="61" name="Rounded Rectangle 60"/>
            <p:cNvSpPr/>
            <p:nvPr/>
          </p:nvSpPr>
          <p:spPr bwMode="auto">
            <a:xfrm>
              <a:off x="4254293" y="5051425"/>
              <a:ext cx="203299" cy="235156"/>
            </a:xfrm>
            <a:prstGeom prst="roundRect">
              <a:avLst/>
            </a:prstGeom>
            <a:solidFill>
              <a:srgbClr val="002060"/>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grpSp>
      <p:sp>
        <p:nvSpPr>
          <p:cNvPr id="59" name="Rounded Rectangle 58"/>
          <p:cNvSpPr/>
          <p:nvPr/>
        </p:nvSpPr>
        <p:spPr bwMode="auto">
          <a:xfrm>
            <a:off x="4352795" y="5123471"/>
            <a:ext cx="181922" cy="231657"/>
          </a:xfrm>
          <a:prstGeom prst="roundRect">
            <a:avLst/>
          </a:prstGeom>
          <a:solidFill>
            <a:srgbClr val="002060"/>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sp>
        <p:nvSpPr>
          <p:cNvPr id="68" name="TextBox 67"/>
          <p:cNvSpPr txBox="1"/>
          <p:nvPr/>
        </p:nvSpPr>
        <p:spPr>
          <a:xfrm>
            <a:off x="1519315" y="2747218"/>
            <a:ext cx="1022350" cy="276225"/>
          </a:xfrm>
          <a:prstGeom prst="rect">
            <a:avLst/>
          </a:prstGeom>
          <a:noFill/>
        </p:spPr>
        <p:txBody>
          <a:bodyPr>
            <a:spAutoFit/>
          </a:bodyPr>
          <a:lstStyle/>
          <a:p>
            <a:pPr>
              <a:defRPr/>
            </a:pPr>
            <a:r>
              <a:rPr lang="en-US" sz="1200" b="1" dirty="0">
                <a:latin typeface="+mn-lt"/>
                <a:cs typeface="Arial" charset="0"/>
              </a:rPr>
              <a:t>LAB/MIC, BB</a:t>
            </a:r>
          </a:p>
        </p:txBody>
      </p:sp>
      <p:sp>
        <p:nvSpPr>
          <p:cNvPr id="69" name="TextBox 68"/>
          <p:cNvSpPr txBox="1"/>
          <p:nvPr/>
        </p:nvSpPr>
        <p:spPr>
          <a:xfrm>
            <a:off x="1545454" y="4791632"/>
            <a:ext cx="1022350" cy="276225"/>
          </a:xfrm>
          <a:prstGeom prst="rect">
            <a:avLst/>
          </a:prstGeom>
          <a:noFill/>
        </p:spPr>
        <p:txBody>
          <a:bodyPr>
            <a:spAutoFit/>
          </a:bodyPr>
          <a:lstStyle/>
          <a:p>
            <a:pPr>
              <a:defRPr/>
            </a:pPr>
            <a:r>
              <a:rPr lang="en-US" sz="1200" b="1" dirty="0">
                <a:latin typeface="+mn-lt"/>
                <a:cs typeface="Arial" charset="0"/>
              </a:rPr>
              <a:t>GIS</a:t>
            </a:r>
          </a:p>
        </p:txBody>
      </p:sp>
      <p:sp>
        <p:nvSpPr>
          <p:cNvPr id="70" name="TextBox 69"/>
          <p:cNvSpPr txBox="1"/>
          <p:nvPr/>
        </p:nvSpPr>
        <p:spPr>
          <a:xfrm>
            <a:off x="1525588" y="3914157"/>
            <a:ext cx="1022350" cy="276225"/>
          </a:xfrm>
          <a:prstGeom prst="rect">
            <a:avLst/>
          </a:prstGeom>
          <a:noFill/>
        </p:spPr>
        <p:txBody>
          <a:bodyPr>
            <a:spAutoFit/>
          </a:bodyPr>
          <a:lstStyle/>
          <a:p>
            <a:pPr>
              <a:defRPr/>
            </a:pPr>
            <a:r>
              <a:rPr lang="en-US" sz="1200" b="1" dirty="0">
                <a:latin typeface="+mn-lt"/>
                <a:cs typeface="Arial" charset="0"/>
              </a:rPr>
              <a:t>HIS</a:t>
            </a:r>
          </a:p>
        </p:txBody>
      </p:sp>
      <p:grpSp>
        <p:nvGrpSpPr>
          <p:cNvPr id="71" name="Group 70"/>
          <p:cNvGrpSpPr/>
          <p:nvPr/>
        </p:nvGrpSpPr>
        <p:grpSpPr>
          <a:xfrm>
            <a:off x="5353854" y="6101101"/>
            <a:ext cx="1978289" cy="254765"/>
            <a:chOff x="5059819" y="3417094"/>
            <a:chExt cx="1978289" cy="323850"/>
          </a:xfrm>
        </p:grpSpPr>
        <p:sp>
          <p:nvSpPr>
            <p:cNvPr id="72" name="Rounded Rectangle 71"/>
            <p:cNvSpPr/>
            <p:nvPr/>
          </p:nvSpPr>
          <p:spPr bwMode="auto">
            <a:xfrm>
              <a:off x="5059819" y="3417094"/>
              <a:ext cx="1978289" cy="323850"/>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sp>
          <p:nvSpPr>
            <p:cNvPr id="73" name="Text Box 7"/>
            <p:cNvSpPr txBox="1">
              <a:spLocks noChangeArrowheads="1"/>
            </p:cNvSpPr>
            <p:nvPr/>
          </p:nvSpPr>
          <p:spPr bwMode="auto">
            <a:xfrm>
              <a:off x="5548438" y="3473176"/>
              <a:ext cx="919043" cy="161583"/>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50" b="1" dirty="0">
                  <a:latin typeface="+mn-lt"/>
                  <a:cs typeface="+mn-cs"/>
                </a:rPr>
                <a:t>Validation</a:t>
              </a:r>
            </a:p>
          </p:txBody>
        </p:sp>
      </p:grpSp>
      <p:grpSp>
        <p:nvGrpSpPr>
          <p:cNvPr id="77" name="Group 86"/>
          <p:cNvGrpSpPr>
            <a:grpSpLocks/>
          </p:cNvGrpSpPr>
          <p:nvPr/>
        </p:nvGrpSpPr>
        <p:grpSpPr bwMode="auto">
          <a:xfrm>
            <a:off x="3045059" y="6101101"/>
            <a:ext cx="2081549" cy="267187"/>
            <a:chOff x="1497984" y="5087103"/>
            <a:chExt cx="970004" cy="209188"/>
          </a:xfrm>
        </p:grpSpPr>
        <p:sp>
          <p:nvSpPr>
            <p:cNvPr id="78" name="Rounded Rectangle 77"/>
            <p:cNvSpPr/>
            <p:nvPr/>
          </p:nvSpPr>
          <p:spPr bwMode="auto">
            <a:xfrm>
              <a:off x="1498426" y="5087103"/>
              <a:ext cx="969562" cy="209188"/>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50"/>
            </a:p>
          </p:txBody>
        </p:sp>
        <p:sp>
          <p:nvSpPr>
            <p:cNvPr id="79" name="Text Box 7"/>
            <p:cNvSpPr txBox="1">
              <a:spLocks noChangeArrowheads="1"/>
            </p:cNvSpPr>
            <p:nvPr/>
          </p:nvSpPr>
          <p:spPr bwMode="auto">
            <a:xfrm>
              <a:off x="1497984" y="5111921"/>
              <a:ext cx="922299" cy="104247"/>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50" b="1" dirty="0">
                  <a:latin typeface="+mn-lt"/>
                  <a:cs typeface="+mn-cs"/>
                </a:rPr>
                <a:t>File </a:t>
              </a:r>
              <a:r>
                <a:rPr lang="en-US" sz="1050" b="1" dirty="0" smtClean="0">
                  <a:latin typeface="+mn-lt"/>
                  <a:cs typeface="+mn-cs"/>
                </a:rPr>
                <a:t>Build / Process Flows</a:t>
              </a:r>
              <a:endParaRPr lang="en-US" sz="1050" b="1" dirty="0">
                <a:latin typeface="+mn-lt"/>
                <a:cs typeface="+mn-cs"/>
              </a:endParaRPr>
            </a:p>
          </p:txBody>
        </p:sp>
      </p:grpSp>
      <p:sp>
        <p:nvSpPr>
          <p:cNvPr id="80" name="Rounded Rectangle 79"/>
          <p:cNvSpPr/>
          <p:nvPr/>
        </p:nvSpPr>
        <p:spPr bwMode="auto">
          <a:xfrm>
            <a:off x="2674957" y="6114337"/>
            <a:ext cx="355581" cy="258034"/>
          </a:xfrm>
          <a:prstGeom prst="roundRect">
            <a:avLst/>
          </a:prstGeom>
          <a:solidFill>
            <a:schemeClr val="bg1">
              <a:lumMod val="75000"/>
            </a:schemeClr>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81" name="Text Box 7"/>
          <p:cNvSpPr txBox="1">
            <a:spLocks noChangeArrowheads="1"/>
          </p:cNvSpPr>
          <p:nvPr/>
        </p:nvSpPr>
        <p:spPr bwMode="auto">
          <a:xfrm>
            <a:off x="2679203" y="6135680"/>
            <a:ext cx="358603" cy="153888"/>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0" tIns="0" rIns="0" bIns="0">
            <a:spAutoFit/>
          </a:bodyPr>
          <a:lstStyle/>
          <a:p>
            <a:pPr algn="ctr" fontAlgn="auto">
              <a:spcBef>
                <a:spcPts val="0"/>
              </a:spcBef>
              <a:spcAft>
                <a:spcPts val="0"/>
              </a:spcAft>
              <a:defRPr/>
            </a:pPr>
            <a:r>
              <a:rPr lang="en-US" sz="1000" b="1" dirty="0">
                <a:latin typeface="+mn-lt"/>
                <a:cs typeface="+mn-cs"/>
              </a:rPr>
              <a:t>Train</a:t>
            </a:r>
          </a:p>
        </p:txBody>
      </p:sp>
      <p:grpSp>
        <p:nvGrpSpPr>
          <p:cNvPr id="82" name="Group 87"/>
          <p:cNvGrpSpPr>
            <a:grpSpLocks/>
          </p:cNvGrpSpPr>
          <p:nvPr/>
        </p:nvGrpSpPr>
        <p:grpSpPr bwMode="auto">
          <a:xfrm>
            <a:off x="5071480" y="6114337"/>
            <a:ext cx="342919" cy="570909"/>
            <a:chOff x="4178281" y="5051425"/>
            <a:chExt cx="342919" cy="565150"/>
          </a:xfrm>
        </p:grpSpPr>
        <p:sp>
          <p:nvSpPr>
            <p:cNvPr id="83" name="Text Box 7"/>
            <p:cNvSpPr txBox="1">
              <a:spLocks noChangeArrowheads="1"/>
            </p:cNvSpPr>
            <p:nvPr/>
          </p:nvSpPr>
          <p:spPr bwMode="auto">
            <a:xfrm>
              <a:off x="4178281" y="5272361"/>
              <a:ext cx="342919" cy="344214"/>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00" dirty="0">
                  <a:latin typeface="+mn-lt"/>
                  <a:cs typeface="+mn-cs"/>
                </a:rPr>
                <a:t>Super User</a:t>
              </a:r>
            </a:p>
          </p:txBody>
        </p:sp>
        <p:sp>
          <p:nvSpPr>
            <p:cNvPr id="84" name="Rounded Rectangle 83"/>
            <p:cNvSpPr/>
            <p:nvPr/>
          </p:nvSpPr>
          <p:spPr bwMode="auto">
            <a:xfrm>
              <a:off x="4254293" y="5051425"/>
              <a:ext cx="203299" cy="235156"/>
            </a:xfrm>
            <a:prstGeom prst="roundRect">
              <a:avLst/>
            </a:prstGeom>
            <a:solidFill>
              <a:srgbClr val="002060"/>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grpSp>
      <p:sp>
        <p:nvSpPr>
          <p:cNvPr id="85" name="TextBox 84"/>
          <p:cNvSpPr txBox="1"/>
          <p:nvPr/>
        </p:nvSpPr>
        <p:spPr>
          <a:xfrm>
            <a:off x="1572648" y="5805608"/>
            <a:ext cx="3624827" cy="276999"/>
          </a:xfrm>
          <a:prstGeom prst="rect">
            <a:avLst/>
          </a:prstGeom>
          <a:noFill/>
        </p:spPr>
        <p:txBody>
          <a:bodyPr wrap="square">
            <a:spAutoFit/>
          </a:bodyPr>
          <a:lstStyle/>
          <a:p>
            <a:pPr>
              <a:defRPr/>
            </a:pPr>
            <a:r>
              <a:rPr lang="en-US" sz="1200" b="1" dirty="0" smtClean="0">
                <a:latin typeface="+mn-lt"/>
                <a:cs typeface="Arial" charset="0"/>
              </a:rPr>
              <a:t>AR IMPLEMENTATION </a:t>
            </a:r>
            <a:r>
              <a:rPr lang="en-US" sz="1000" dirty="0" smtClean="0">
                <a:latin typeface="+mn-lt"/>
                <a:cs typeface="Arial" charset="0"/>
              </a:rPr>
              <a:t>(IF you don’t already have it)</a:t>
            </a:r>
            <a:endParaRPr lang="en-US" sz="1000" dirty="0">
              <a:latin typeface="+mn-lt"/>
              <a:cs typeface="Arial" charset="0"/>
            </a:endParaRPr>
          </a:p>
        </p:txBody>
      </p:sp>
      <p:grpSp>
        <p:nvGrpSpPr>
          <p:cNvPr id="86" name="Group 85"/>
          <p:cNvGrpSpPr>
            <a:grpSpLocks/>
          </p:cNvGrpSpPr>
          <p:nvPr/>
        </p:nvGrpSpPr>
        <p:grpSpPr bwMode="auto">
          <a:xfrm>
            <a:off x="7258134" y="6082607"/>
            <a:ext cx="427614" cy="623529"/>
            <a:chOff x="4178281" y="5051425"/>
            <a:chExt cx="342919" cy="565150"/>
          </a:xfrm>
        </p:grpSpPr>
        <p:sp>
          <p:nvSpPr>
            <p:cNvPr id="87" name="Text Box 7"/>
            <p:cNvSpPr txBox="1">
              <a:spLocks noChangeArrowheads="1"/>
            </p:cNvSpPr>
            <p:nvPr/>
          </p:nvSpPr>
          <p:spPr bwMode="auto">
            <a:xfrm>
              <a:off x="4178281" y="5272361"/>
              <a:ext cx="342919" cy="344214"/>
            </a:xfrm>
            <a:prstGeom prst="rect">
              <a:avLst/>
            </a:prstGeom>
            <a:noFill/>
            <a:ln w="12700" cap="sq">
              <a:noFill/>
              <a:miter lim="800000"/>
              <a:headEnd type="none" w="sm" len="sm"/>
              <a:tailEnd type="none" w="sm" len="sm"/>
            </a:ln>
            <a:effectLst>
              <a:innerShdw blurRad="63500" dist="50800" dir="8100000">
                <a:prstClr val="black">
                  <a:alpha val="50000"/>
                </a:prstClr>
              </a:innerShdw>
            </a:effectLst>
          </p:spPr>
          <p:txBody>
            <a:bodyPr lIns="18288" tIns="18288" rIns="18288" bIns="18288">
              <a:spAutoFit/>
            </a:bodyPr>
            <a:lstStyle/>
            <a:p>
              <a:pPr algn="ctr" fontAlgn="auto">
                <a:spcBef>
                  <a:spcPts val="0"/>
                </a:spcBef>
                <a:spcAft>
                  <a:spcPts val="0"/>
                </a:spcAft>
                <a:defRPr/>
              </a:pPr>
              <a:r>
                <a:rPr lang="en-US" sz="1000" dirty="0">
                  <a:latin typeface="+mn-lt"/>
                  <a:cs typeface="+mn-cs"/>
                </a:rPr>
                <a:t>End User</a:t>
              </a:r>
            </a:p>
          </p:txBody>
        </p:sp>
        <p:sp>
          <p:nvSpPr>
            <p:cNvPr id="88" name="Rounded Rectangle 87"/>
            <p:cNvSpPr/>
            <p:nvPr/>
          </p:nvSpPr>
          <p:spPr bwMode="auto">
            <a:xfrm>
              <a:off x="4254293" y="5051425"/>
              <a:ext cx="203299" cy="235156"/>
            </a:xfrm>
            <a:prstGeom prst="roundRect">
              <a:avLst/>
            </a:prstGeom>
            <a:solidFill>
              <a:srgbClr val="002060"/>
            </a:solidFill>
            <a:ln w="12700">
              <a:solidFill>
                <a:schemeClr val="tx1"/>
              </a:solidFill>
            </a:ln>
            <a:effectLst>
              <a:innerShdw blurRad="63500" dist="50800" dir="5400000">
                <a:prstClr val="black">
                  <a:alpha val="50000"/>
                </a:prstClr>
              </a:inn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p>
          </p:txBody>
        </p:sp>
      </p:grpSp>
      <p:pic>
        <p:nvPicPr>
          <p:cNvPr id="89" name="Picture 8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4968" y="322896"/>
            <a:ext cx="1345002" cy="997905"/>
          </a:xfrm>
          <a:prstGeom prst="rect">
            <a:avLst/>
          </a:prstGeom>
        </p:spPr>
      </p:pic>
    </p:spTree>
    <p:extLst>
      <p:ext uri="{BB962C8B-B14F-4D97-AF65-F5344CB8AC3E}">
        <p14:creationId xmlns:p14="http://schemas.microsoft.com/office/powerpoint/2010/main" val="406896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
                                  </p:stCondLst>
                                  <p:childTnLst>
                                    <p:set>
                                      <p:cBhvr>
                                        <p:cTn id="6" dur="1" fill="hold">
                                          <p:stCondLst>
                                            <p:cond delay="0"/>
                                          </p:stCondLst>
                                        </p:cTn>
                                        <p:tgtEl>
                                          <p:spTgt spid="35"/>
                                        </p:tgtEl>
                                        <p:attrNameLst>
                                          <p:attrName>style.visibility</p:attrName>
                                        </p:attrNameLst>
                                      </p:cBhvr>
                                      <p:to>
                                        <p:strVal val="visible"/>
                                      </p:to>
                                    </p:set>
                                  </p:childTnLst>
                                </p:cTn>
                              </p:par>
                              <p:par>
                                <p:cTn id="7" presetID="10" presetClass="exit" presetSubtype="0" fill="hold" nodeType="withEffect">
                                  <p:stCondLst>
                                    <p:cond delay="0"/>
                                  </p:stCondLst>
                                  <p:childTnLst>
                                    <p:animEffect transition="out" filter="fade">
                                      <p:cBhvr>
                                        <p:cTn id="8" dur="2000"/>
                                        <p:tgtEl>
                                          <p:spTgt spid="35"/>
                                        </p:tgtEl>
                                      </p:cBhvr>
                                    </p:animEffect>
                                    <p:set>
                                      <p:cBhvr>
                                        <p:cTn id="9" dur="1" fill="hold">
                                          <p:stCondLst>
                                            <p:cond delay="1999"/>
                                          </p:stCondLst>
                                        </p:cTn>
                                        <p:tgtEl>
                                          <p:spTgt spid="3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dissolve">
                                      <p:cBhvr>
                                        <p:cTn id="14" dur="5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dissolve">
                                      <p:cBhvr>
                                        <p:cTn id="1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Project Execution</a:t>
            </a:r>
            <a:endParaRPr lang="en-US" sz="4000" dirty="0"/>
          </a:p>
        </p:txBody>
      </p:sp>
      <p:sp>
        <p:nvSpPr>
          <p:cNvPr id="3" name="Content Placeholder 2"/>
          <p:cNvSpPr>
            <a:spLocks noGrp="1"/>
          </p:cNvSpPr>
          <p:nvPr>
            <p:ph idx="1"/>
          </p:nvPr>
        </p:nvSpPr>
        <p:spPr/>
        <p:txBody>
          <a:bodyPr>
            <a:normAutofit/>
          </a:bodyPr>
          <a:lstStyle/>
          <a:p>
            <a:pPr marL="457200" indent="-457200">
              <a:lnSpc>
                <a:spcPct val="100000"/>
              </a:lnSpc>
              <a:spcBef>
                <a:spcPts val="600"/>
              </a:spcBef>
              <a:buFont typeface="+mj-lt"/>
              <a:buAutoNum type="arabicPeriod"/>
            </a:pPr>
            <a:r>
              <a:rPr lang="en-US" sz="2400" dirty="0" smtClean="0"/>
              <a:t>DATA CONVERSION</a:t>
            </a:r>
          </a:p>
          <a:p>
            <a:pPr lvl="1">
              <a:lnSpc>
                <a:spcPct val="100000"/>
              </a:lnSpc>
              <a:spcBef>
                <a:spcPts val="1000"/>
              </a:spcBef>
            </a:pPr>
            <a:r>
              <a:rPr lang="en-US" sz="2400" b="0" dirty="0" smtClean="0"/>
              <a:t>SCC </a:t>
            </a:r>
            <a:r>
              <a:rPr lang="en-US" sz="2400" b="0" dirty="0"/>
              <a:t>programming will do the data conversion and will provide a </a:t>
            </a:r>
            <a:r>
              <a:rPr lang="en-US" sz="2400" b="0" dirty="0" smtClean="0"/>
              <a:t>guide </a:t>
            </a:r>
            <a:r>
              <a:rPr lang="en-US" sz="2400" b="0" dirty="0"/>
              <a:t>outlining items that need to be checked following the conversion.  </a:t>
            </a:r>
          </a:p>
          <a:p>
            <a:pPr lvl="1">
              <a:lnSpc>
                <a:spcPct val="100000"/>
              </a:lnSpc>
              <a:spcBef>
                <a:spcPts val="1000"/>
              </a:spcBef>
            </a:pPr>
            <a:r>
              <a:rPr lang="en-US" sz="2400" b="0" dirty="0" smtClean="0"/>
              <a:t>Database </a:t>
            </a:r>
            <a:r>
              <a:rPr lang="en-US" sz="2400" b="0" dirty="0"/>
              <a:t>structure in 4.5 is different in many areas. </a:t>
            </a:r>
            <a:r>
              <a:rPr lang="en-US" sz="2400" b="0" dirty="0" smtClean="0"/>
              <a:t>  All setup </a:t>
            </a:r>
            <a:r>
              <a:rPr lang="en-US" sz="2400" b="0" dirty="0"/>
              <a:t>and functionality </a:t>
            </a:r>
            <a:r>
              <a:rPr lang="en-US" sz="2400" b="0" dirty="0" smtClean="0"/>
              <a:t>should </a:t>
            </a:r>
            <a:r>
              <a:rPr lang="en-US" sz="2400" b="0" dirty="0"/>
              <a:t>be reviewed. They may require addition or modification of setup, modification of current workflows, or choices made to retain previous </a:t>
            </a:r>
            <a:r>
              <a:rPr lang="en-US" sz="2400" b="0" dirty="0" smtClean="0"/>
              <a:t>setup/workflow.</a:t>
            </a:r>
          </a:p>
          <a:p>
            <a:pPr marL="457200" lvl="1" indent="0">
              <a:lnSpc>
                <a:spcPct val="100000"/>
              </a:lnSpc>
              <a:spcBef>
                <a:spcPts val="1000"/>
              </a:spcBef>
              <a:buNone/>
            </a:pPr>
            <a:endParaRPr lang="en-US" sz="2400" b="0" dirty="0"/>
          </a:p>
          <a:p>
            <a:pPr marL="0" indent="0">
              <a:buNone/>
            </a:pPr>
            <a:endParaRPr lang="en-US" sz="2400" dirty="0"/>
          </a:p>
        </p:txBody>
      </p:sp>
      <p:sp>
        <p:nvSpPr>
          <p:cNvPr id="5" name="Right Arrow 4">
            <a:hlinkClick r:id="rId2" action="ppaction://hlinksldjump"/>
          </p:cNvPr>
          <p:cNvSpPr/>
          <p:nvPr/>
        </p:nvSpPr>
        <p:spPr>
          <a:xfrm>
            <a:off x="7554897" y="2920754"/>
            <a:ext cx="284085" cy="2663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Diagram 11"/>
          <p:cNvGraphicFramePr/>
          <p:nvPr>
            <p:extLst>
              <p:ext uri="{D42A27DB-BD31-4B8C-83A1-F6EECF244321}">
                <p14:modId xmlns:p14="http://schemas.microsoft.com/office/powerpoint/2010/main" val="2972933797"/>
              </p:ext>
            </p:extLst>
          </p:nvPr>
        </p:nvGraphicFramePr>
        <p:xfrm>
          <a:off x="3740988" y="5193102"/>
          <a:ext cx="1529752" cy="10787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0274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After Conversion, be sure to check</a:t>
            </a:r>
            <a:endParaRPr lang="en-US" sz="4000" dirty="0"/>
          </a:p>
        </p:txBody>
      </p:sp>
      <p:sp>
        <p:nvSpPr>
          <p:cNvPr id="4" name="Content Placeholder 3"/>
          <p:cNvSpPr>
            <a:spLocks noGrp="1"/>
          </p:cNvSpPr>
          <p:nvPr>
            <p:ph idx="1"/>
          </p:nvPr>
        </p:nvSpPr>
        <p:spPr>
          <a:xfrm>
            <a:off x="182880" y="1592132"/>
            <a:ext cx="8767482" cy="5168886"/>
          </a:xfrm>
        </p:spPr>
        <p:txBody>
          <a:bodyPr>
            <a:noAutofit/>
          </a:bodyPr>
          <a:lstStyle/>
          <a:p>
            <a:pPr lvl="0">
              <a:lnSpc>
                <a:spcPct val="100000"/>
              </a:lnSpc>
            </a:pPr>
            <a:r>
              <a:rPr lang="en-US" sz="2000" dirty="0" smtClean="0"/>
              <a:t>Ward/Clinic  </a:t>
            </a:r>
            <a:r>
              <a:rPr lang="en-US" sz="2000" dirty="0"/>
              <a:t>and Doctor </a:t>
            </a:r>
            <a:r>
              <a:rPr lang="en-US" sz="2000" dirty="0" smtClean="0"/>
              <a:t>setup – </a:t>
            </a:r>
            <a:r>
              <a:rPr lang="en-US" sz="2000" b="0" dirty="0" smtClean="0"/>
              <a:t>addresses</a:t>
            </a:r>
            <a:r>
              <a:rPr lang="en-US" sz="2000" b="0" dirty="0"/>
              <a:t>, printers, associated clinics/doctors, and new fields (e.g. NPI ). </a:t>
            </a:r>
            <a:endParaRPr lang="en-US" sz="2000" b="0" dirty="0" smtClean="0"/>
          </a:p>
          <a:p>
            <a:pPr lvl="0">
              <a:lnSpc>
                <a:spcPct val="100000"/>
              </a:lnSpc>
            </a:pPr>
            <a:r>
              <a:rPr lang="en-US" sz="2000" dirty="0" smtClean="0"/>
              <a:t>Doctor</a:t>
            </a:r>
            <a:r>
              <a:rPr lang="en-US" sz="2000" dirty="0"/>
              <a:t>, Clinic, and Test setup – </a:t>
            </a:r>
            <a:r>
              <a:rPr lang="en-US" sz="2000" b="0" dirty="0"/>
              <a:t>4.0 entries in Codes box converted to specific 4.5 fields. </a:t>
            </a:r>
            <a:endParaRPr lang="en-US" sz="2000" b="0" dirty="0" smtClean="0"/>
          </a:p>
          <a:p>
            <a:pPr lvl="0">
              <a:lnSpc>
                <a:spcPct val="100000"/>
              </a:lnSpc>
              <a:spcBef>
                <a:spcPts val="600"/>
              </a:spcBef>
            </a:pPr>
            <a:r>
              <a:rPr lang="en-US" sz="2000" dirty="0"/>
              <a:t>TEST Setup:</a:t>
            </a:r>
          </a:p>
          <a:p>
            <a:pPr lvl="1">
              <a:lnSpc>
                <a:spcPct val="100000"/>
              </a:lnSpc>
              <a:spcBef>
                <a:spcPts val="600"/>
              </a:spcBef>
            </a:pPr>
            <a:r>
              <a:rPr lang="en-US" sz="2000" dirty="0"/>
              <a:t>Sorting of reference ranges in test setup </a:t>
            </a:r>
            <a:r>
              <a:rPr lang="en-US" sz="2000" b="0" dirty="0"/>
              <a:t>– </a:t>
            </a:r>
            <a:r>
              <a:rPr lang="en-US" sz="2000" b="0" dirty="0" smtClean="0"/>
              <a:t>v4.5 </a:t>
            </a:r>
            <a:r>
              <a:rPr lang="en-US" sz="2000" b="0" dirty="0"/>
              <a:t>sorts automatically. When test is edited for first time, system will sort the ranges. </a:t>
            </a:r>
            <a:r>
              <a:rPr lang="en-US" sz="2000" b="0" dirty="0" smtClean="0"/>
              <a:t> Must be carefully validated</a:t>
            </a:r>
          </a:p>
          <a:p>
            <a:pPr lvl="1">
              <a:lnSpc>
                <a:spcPct val="100000"/>
              </a:lnSpc>
              <a:spcBef>
                <a:spcPts val="600"/>
              </a:spcBef>
            </a:pPr>
            <a:r>
              <a:rPr lang="en-US" sz="2000" dirty="0" smtClean="0"/>
              <a:t>Specimen </a:t>
            </a:r>
            <a:r>
              <a:rPr lang="en-US" sz="2000" dirty="0"/>
              <a:t>tab </a:t>
            </a:r>
            <a:r>
              <a:rPr lang="en-US" sz="2000" b="0" dirty="0"/>
              <a:t>– all containers from 4.0 will appear in both Collection and Processing container </a:t>
            </a:r>
            <a:r>
              <a:rPr lang="en-US" sz="2000" b="0" dirty="0" smtClean="0"/>
              <a:t>fields; review containers assigned to every test.  </a:t>
            </a:r>
            <a:endParaRPr lang="en-US" sz="2000" b="0" dirty="0"/>
          </a:p>
          <a:p>
            <a:pPr lvl="1">
              <a:lnSpc>
                <a:spcPct val="100000"/>
              </a:lnSpc>
              <a:spcBef>
                <a:spcPts val="600"/>
              </a:spcBef>
            </a:pPr>
            <a:r>
              <a:rPr lang="en-US" sz="2000" dirty="0"/>
              <a:t>Group tests </a:t>
            </a:r>
            <a:r>
              <a:rPr lang="en-US" sz="2000" b="0" dirty="0"/>
              <a:t>– all components must exist for each workstation.</a:t>
            </a:r>
          </a:p>
          <a:p>
            <a:pPr lvl="1">
              <a:lnSpc>
                <a:spcPct val="100000"/>
              </a:lnSpc>
              <a:spcBef>
                <a:spcPts val="600"/>
              </a:spcBef>
            </a:pPr>
            <a:r>
              <a:rPr lang="en-US" sz="2000" dirty="0"/>
              <a:t>Location/Department/Workstation fields </a:t>
            </a:r>
            <a:r>
              <a:rPr lang="en-US" sz="2000" b="0" dirty="0"/>
              <a:t>must be filled in (cannot have workstation with an empty </a:t>
            </a:r>
            <a:r>
              <a:rPr lang="en-US" sz="2000" b="0" dirty="0" err="1"/>
              <a:t>Loc</a:t>
            </a:r>
            <a:r>
              <a:rPr lang="en-US" sz="2000" b="0" dirty="0"/>
              <a:t>/Dep). </a:t>
            </a:r>
            <a:endParaRPr lang="en-US" sz="2000" b="0" dirty="0" smtClean="0"/>
          </a:p>
          <a:p>
            <a:pPr>
              <a:lnSpc>
                <a:spcPct val="100000"/>
              </a:lnSpc>
              <a:spcBef>
                <a:spcPts val="600"/>
              </a:spcBef>
            </a:pPr>
            <a:r>
              <a:rPr lang="en-US" sz="2400" dirty="0" smtClean="0"/>
              <a:t>Remember, a checklist is available.</a:t>
            </a:r>
          </a:p>
          <a:p>
            <a:pPr marL="0" indent="0">
              <a:lnSpc>
                <a:spcPct val="100000"/>
              </a:lnSpc>
              <a:spcBef>
                <a:spcPts val="600"/>
              </a:spcBef>
              <a:buNone/>
            </a:pPr>
            <a:endParaRPr lang="en-US" sz="2000" b="0" dirty="0" smtClean="0"/>
          </a:p>
        </p:txBody>
      </p:sp>
      <p:sp>
        <p:nvSpPr>
          <p:cNvPr id="5" name="Right Arrow 4">
            <a:hlinkClick r:id="rId2" action="ppaction://hlinksldjump"/>
          </p:cNvPr>
          <p:cNvSpPr/>
          <p:nvPr/>
        </p:nvSpPr>
        <p:spPr>
          <a:xfrm>
            <a:off x="8014448" y="6512445"/>
            <a:ext cx="284085" cy="2663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7556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Major 4.5 Setup Changes</a:t>
            </a:r>
            <a:endParaRPr lang="en-US" sz="4000" dirty="0"/>
          </a:p>
        </p:txBody>
      </p:sp>
      <p:sp>
        <p:nvSpPr>
          <p:cNvPr id="3" name="Content Placeholder 2"/>
          <p:cNvSpPr>
            <a:spLocks noGrp="1"/>
          </p:cNvSpPr>
          <p:nvPr>
            <p:ph idx="1"/>
          </p:nvPr>
        </p:nvSpPr>
        <p:spPr>
          <a:xfrm>
            <a:off x="182880" y="1526960"/>
            <a:ext cx="8767482" cy="5331040"/>
          </a:xfrm>
        </p:spPr>
        <p:txBody>
          <a:bodyPr>
            <a:noAutofit/>
          </a:bodyPr>
          <a:lstStyle/>
          <a:p>
            <a:pPr>
              <a:lnSpc>
                <a:spcPct val="120000"/>
              </a:lnSpc>
              <a:spcBef>
                <a:spcPts val="30"/>
              </a:spcBef>
            </a:pPr>
            <a:r>
              <a:rPr lang="en-US" sz="1800" dirty="0"/>
              <a:t>Specimen Model – </a:t>
            </a:r>
            <a:r>
              <a:rPr lang="en-US" sz="1800" dirty="0" smtClean="0"/>
              <a:t>is integral to many of the 4.5 changes</a:t>
            </a:r>
            <a:endParaRPr lang="en-US" sz="1800" dirty="0"/>
          </a:p>
          <a:p>
            <a:pPr lvl="1">
              <a:lnSpc>
                <a:spcPct val="120000"/>
              </a:lnSpc>
              <a:spcBef>
                <a:spcPts val="30"/>
              </a:spcBef>
            </a:pPr>
            <a:r>
              <a:rPr lang="en-US" sz="1800" b="0" dirty="0"/>
              <a:t>Container setup – common file with GIS</a:t>
            </a:r>
          </a:p>
          <a:p>
            <a:pPr lvl="1">
              <a:lnSpc>
                <a:spcPct val="120000"/>
              </a:lnSpc>
              <a:spcBef>
                <a:spcPts val="30"/>
              </a:spcBef>
            </a:pPr>
            <a:r>
              <a:rPr lang="en-US" sz="1800" b="0" dirty="0" smtClean="0"/>
              <a:t>Label </a:t>
            </a:r>
            <a:r>
              <a:rPr lang="en-US" sz="1800" b="0" dirty="0"/>
              <a:t>characteristics for collection and processing (++ and **)</a:t>
            </a:r>
          </a:p>
          <a:p>
            <a:pPr lvl="1">
              <a:lnSpc>
                <a:spcPct val="120000"/>
              </a:lnSpc>
              <a:spcBef>
                <a:spcPts val="30"/>
              </a:spcBef>
            </a:pPr>
            <a:r>
              <a:rPr lang="en-US" sz="1800" b="0" dirty="0"/>
              <a:t>Instructions for splitting labels</a:t>
            </a:r>
          </a:p>
          <a:p>
            <a:pPr lvl="1">
              <a:lnSpc>
                <a:spcPct val="120000"/>
              </a:lnSpc>
              <a:spcBef>
                <a:spcPts val="30"/>
              </a:spcBef>
            </a:pPr>
            <a:r>
              <a:rPr lang="en-US" sz="1800" b="0" dirty="0"/>
              <a:t>Workstation flags</a:t>
            </a:r>
          </a:p>
          <a:p>
            <a:pPr lvl="1">
              <a:lnSpc>
                <a:spcPct val="120000"/>
              </a:lnSpc>
              <a:spcBef>
                <a:spcPts val="30"/>
              </a:spcBef>
            </a:pPr>
            <a:r>
              <a:rPr lang="en-US" sz="1800" b="0" dirty="0" smtClean="0"/>
              <a:t>Modification </a:t>
            </a:r>
            <a:r>
              <a:rPr lang="en-US" sz="1800" b="0" dirty="0"/>
              <a:t>of GRID </a:t>
            </a:r>
            <a:r>
              <a:rPr lang="en-US" sz="1800" b="0" dirty="0" err="1"/>
              <a:t>hosparams</a:t>
            </a:r>
            <a:r>
              <a:rPr lang="en-US" sz="1800" b="0" dirty="0"/>
              <a:t> and settings to include barcode column where available.</a:t>
            </a:r>
          </a:p>
          <a:p>
            <a:pPr lvl="1">
              <a:lnSpc>
                <a:spcPct val="120000"/>
              </a:lnSpc>
              <a:spcBef>
                <a:spcPts val="30"/>
              </a:spcBef>
            </a:pPr>
            <a:r>
              <a:rPr lang="en-US" sz="1800" b="0" dirty="0"/>
              <a:t>Previous MMT different in 4.5.</a:t>
            </a:r>
          </a:p>
          <a:p>
            <a:pPr lvl="0">
              <a:lnSpc>
                <a:spcPct val="100000"/>
              </a:lnSpc>
            </a:pPr>
            <a:r>
              <a:rPr lang="en-US" sz="1800" dirty="0" err="1" smtClean="0"/>
              <a:t>Hosparams</a:t>
            </a:r>
            <a:r>
              <a:rPr lang="en-US" sz="1800" dirty="0" smtClean="0"/>
              <a:t>:  </a:t>
            </a:r>
            <a:r>
              <a:rPr lang="en-US" sz="1800" b="0" dirty="0" smtClean="0"/>
              <a:t>many </a:t>
            </a:r>
            <a:r>
              <a:rPr lang="en-US" sz="1800" b="0" dirty="0"/>
              <a:t>moved to </a:t>
            </a:r>
            <a:r>
              <a:rPr lang="en-US" sz="1800" b="0" dirty="0" smtClean="0"/>
              <a:t>Settings / Definitions</a:t>
            </a:r>
            <a:endParaRPr lang="en-US" sz="1800" b="0" dirty="0"/>
          </a:p>
          <a:p>
            <a:pPr lvl="0"/>
            <a:r>
              <a:rPr lang="en-US" sz="1800" dirty="0" smtClean="0"/>
              <a:t>Call List:</a:t>
            </a:r>
            <a:endParaRPr lang="en-US" sz="1800" dirty="0"/>
          </a:p>
          <a:p>
            <a:pPr lvl="1"/>
            <a:r>
              <a:rPr lang="en-US" sz="1800" b="0" dirty="0" smtClean="0"/>
              <a:t>Ability to define </a:t>
            </a:r>
            <a:r>
              <a:rPr lang="en-US" sz="1800" b="0" dirty="0"/>
              <a:t>call routing per clinic, define own </a:t>
            </a:r>
            <a:r>
              <a:rPr lang="en-US" sz="1800" b="0" dirty="0" smtClean="0"/>
              <a:t>categories, etc.</a:t>
            </a:r>
          </a:p>
          <a:p>
            <a:pPr lvl="1"/>
            <a:r>
              <a:rPr lang="en-US" sz="1800" b="0" dirty="0" smtClean="0"/>
              <a:t>Call </a:t>
            </a:r>
            <a:r>
              <a:rPr lang="en-US" sz="1800" b="0" dirty="0"/>
              <a:t>List monitoring report for missed calls is available and should be scheduled for automatic notification at every client site.</a:t>
            </a:r>
          </a:p>
          <a:p>
            <a:pPr lvl="1"/>
            <a:r>
              <a:rPr lang="en-US" sz="1800" b="0" dirty="0"/>
              <a:t>Call List Configuration and Settings/Definitions for most setup. All </a:t>
            </a:r>
            <a:r>
              <a:rPr lang="en-US" sz="1800" b="0" dirty="0" err="1"/>
              <a:t>hosparams</a:t>
            </a:r>
            <a:r>
              <a:rPr lang="en-US" sz="1800" b="0" dirty="0"/>
              <a:t> are </a:t>
            </a:r>
            <a:r>
              <a:rPr lang="en-US" sz="1800" b="0" dirty="0" smtClean="0"/>
              <a:t>obsolete</a:t>
            </a:r>
          </a:p>
          <a:p>
            <a:pPr>
              <a:lnSpc>
                <a:spcPct val="100000"/>
              </a:lnSpc>
            </a:pPr>
            <a:endParaRPr lang="en-US" sz="1800" dirty="0"/>
          </a:p>
        </p:txBody>
      </p:sp>
    </p:spTree>
    <p:extLst>
      <p:ext uri="{BB962C8B-B14F-4D97-AF65-F5344CB8AC3E}">
        <p14:creationId xmlns:p14="http://schemas.microsoft.com/office/powerpoint/2010/main" val="111987084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8&quot; unique_id=&quot;23114&quot;&gt;&lt;/object&gt;&lt;object type=&quot;2&quot; unique_id=&quot;23115&quot;&gt;&lt;object type=&quot;3&quot; unique_id=&quot;23116&quot;&gt;&lt;property id=&quot;20148&quot; value=&quot;5&quot;/&gt;&lt;property id=&quot;20300&quot; value=&quot;Slide 1&quot;/&gt;&lt;property id=&quot;20307&quot; value=&quot;256&quot;/&gt;&lt;/object&gt;&lt;object type=&quot;3&quot; unique_id=&quot;23135&quot;&gt;&lt;property id=&quot;20148&quot; value=&quot;5&quot;/&gt;&lt;property id=&quot;20300&quot; value=&quot;Slide 2&quot;/&gt;&lt;property id=&quot;20307&quot; value=&quot;257&quot;/&gt;&lt;/object&gt;&lt;object type=&quot;3&quot; unique_id=&quot;23136&quot;&gt;&lt;property id=&quot;20148&quot; value=&quot;5&quot;/&gt;&lt;property id=&quot;20300&quot; value=&quot;Slide 3&quot;/&gt;&lt;property id=&quot;20307&quot; value=&quot;258&quot;/&gt;&lt;/object&gt;&lt;object type=&quot;3&quot; unique_id=&quot;23137&quot;&gt;&lt;property id=&quot;20148&quot; value=&quot;5&quot;/&gt;&lt;property id=&quot;20300&quot; value=&quot;Slide 4&quot;/&gt;&lt;property id=&quot;20307&quot; value=&quot;259&quot;/&gt;&lt;/object&gt;&lt;object type=&quot;3&quot; unique_id=&quot;23138&quot;&gt;&lt;property id=&quot;20148&quot; value=&quot;5&quot;/&gt;&lt;property id=&quot;20300&quot; value=&quot;Slide 5&quot;/&gt;&lt;property id=&quot;20307&quot; value=&quot;260&quot;/&gt;&lt;/object&gt;&lt;/object&gt;&lt;/object&gt;&lt;/database&gt;"/>
  <p:tag name="SECTOMILLISECCONVERTED"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2332</TotalTime>
  <Words>1721</Words>
  <Application>Microsoft Office PowerPoint</Application>
  <PresentationFormat>On-screen Show (4:3)</PresentationFormat>
  <Paragraphs>184</Paragraphs>
  <Slides>17</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vt:lpstr>
      <vt:lpstr>Office Theme</vt:lpstr>
      <vt:lpstr>Converting to Lab v4.5</vt:lpstr>
      <vt:lpstr>INTRODUCTION</vt:lpstr>
      <vt:lpstr>A Growing Community</vt:lpstr>
      <vt:lpstr>Project Planning</vt:lpstr>
      <vt:lpstr>Project Planning</vt:lpstr>
      <vt:lpstr>Project Planning</vt:lpstr>
      <vt:lpstr>Project Execution</vt:lpstr>
      <vt:lpstr>After Conversion, be sure to check</vt:lpstr>
      <vt:lpstr>Major 4.5 Setup Changes</vt:lpstr>
      <vt:lpstr>More Major 4.5 Setup Changes</vt:lpstr>
      <vt:lpstr>Interfaces</vt:lpstr>
      <vt:lpstr>Interfaces</vt:lpstr>
      <vt:lpstr>Multisite Tables</vt:lpstr>
      <vt:lpstr> </vt:lpstr>
      <vt:lpstr>And Remember…</vt:lpstr>
      <vt:lpstr>Validation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Myra Pettis</dc:creator>
  <cp:lastModifiedBy>Myra Pettis</cp:lastModifiedBy>
  <cp:revision>68</cp:revision>
  <dcterms:created xsi:type="dcterms:W3CDTF">2016-01-07T19:47:27Z</dcterms:created>
  <dcterms:modified xsi:type="dcterms:W3CDTF">2016-04-07T15:07:26Z</dcterms:modified>
</cp:coreProperties>
</file>